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notesSlides/notesSlide2.xml" ContentType="application/vnd.openxmlformats-officedocument.presentationml.notesSlide+xml"/>
  <Override PartName="/ppt/charts/chart7.xml" ContentType="application/vnd.openxmlformats-officedocument.drawingml.chart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drawings/drawing3.xml" ContentType="application/vnd.openxmlformats-officedocument.drawingml.chartshapes+xml"/>
  <Override PartName="/ppt/charts/chart9.xml" ContentType="application/vnd.openxmlformats-officedocument.drawingml.chart+xml"/>
  <Override PartName="/ppt/drawings/drawing4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0.xml" ContentType="application/vnd.openxmlformats-officedocument.drawingml.chart+xml"/>
  <Override PartName="/ppt/notesSlides/notesSlide6.xml" ContentType="application/vnd.openxmlformats-officedocument.presentationml.notesSlide+xml"/>
  <Override PartName="/ppt/charts/chart11.xml" ContentType="application/vnd.openxmlformats-officedocument.drawingml.chart+xml"/>
  <Override PartName="/ppt/drawings/drawing5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drawings/drawing6.xml" ContentType="application/vnd.openxmlformats-officedocument.drawingml.chartshapes+xml"/>
  <Override PartName="/ppt/charts/chart1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77" r:id="rId13"/>
    <p:sldId id="278" r:id="rId14"/>
    <p:sldId id="279" r:id="rId15"/>
    <p:sldId id="281" r:id="rId16"/>
    <p:sldId id="280" r:id="rId17"/>
    <p:sldId id="271" r:id="rId18"/>
    <p:sldId id="272" r:id="rId19"/>
    <p:sldId id="273" r:id="rId20"/>
    <p:sldId id="274" r:id="rId21"/>
    <p:sldId id="275" r:id="rId22"/>
    <p:sldId id="276" r:id="rId23"/>
    <p:sldId id="282" r:id="rId24"/>
  </p:sldIdLst>
  <p:sldSz cx="9144000" cy="6858000" type="screen4x3"/>
  <p:notesSz cx="6669088" cy="98964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ge2\Desktop\&#1084;&#1086;&#1085;&#1080;&#1090;&#1086;&#1088;&#1080;&#1085;&#1075;&#1080;%202013\&#1080;&#1089;&#1093;.%20&#1084;&#1086;&#1085;&#1080;&#1090;&#1086;&#1088;&#1080;&#1085;&#1075;&#1080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7;&#1080;&#1075;&#1072;&#1085;&#1096;&#1080;&#1085;&#1072;\Desktop\&#1045;&#1043;&#1069;%202013\&#1072;&#1074;&#1075;&#1091;&#1089;&#1090;&#1086;&#1074;&#1082;&#1072;\&#1080;&#1089;&#1093;%20&#1076;&#1086;&#1083;&#1103;%20&#1085;&#1077;%20&#1087;&#1086;&#1083;.%20&#1072;&#1090;&#1090;&#1077;&#1089;&#1090;..xlsx" TargetMode="Externa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&#1047;&#1080;&#1075;&#1072;&#1085;&#1096;&#1080;&#1085;&#1072;\Desktop\&#1073;&#1077;&#1079;%20&#1074;&#1077;&#1095;&#1077;&#1088;&#1085;&#1080;&#1082;&#1086;&#1074;%20&#1085;&#1072;%2029.07.xls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7;&#1080;&#1075;&#1072;&#1085;&#1096;&#1080;&#1085;&#1072;\Desktop\&#1088;&#1077;&#1079;&#1091;&#1083;&#1100;&#1090;&#1072;&#1090;&#1099;%20&#1045;&#1043;&#1069;%202013\&#1084;&#1077;&#1076;&#1072;&#1083;&#1080;&#1089;&#1090;&#1099;%202013%20&#1080;&#1089;&#1093;..xlsx" TargetMode="Externa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C:\Users\&#1047;&#1080;&#1075;&#1072;&#1085;&#1096;&#1080;&#1085;&#1072;\Desktop\&#1088;&#1077;&#1079;&#1091;&#1083;&#1100;&#1090;&#1072;&#1090;&#1099;%20&#1045;&#1043;&#1069;%202013\&#1084;&#1077;&#1076;&#1072;&#1083;&#1080;&#1089;&#1090;&#1099;%202013%20&#1080;&#1089;&#1093;.%201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7;&#1080;&#1075;&#1072;&#1085;&#1096;&#1080;&#1085;&#1072;\Desktop\&#1088;&#1077;&#1079;&#1091;&#1083;&#1100;&#1090;&#1072;&#1090;&#1099;%20&#1045;&#1043;&#1069;%202013\&#1050;&#1086;&#1087;&#1080;&#1103;%20&#1057;&#1090;&#1072;&#1090;-&#1082;&#1072;%20&#1045;&#1043;&#1069;%20&#1087;&#1086;%20&#1040;&#1058;&#1045;%20-&#1084;&#1072;&#1090;-&#1082;&#1072;%20(2)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88;&#1077;&#1079;&#1091;&#1083;&#1100;&#1090;&#1072;&#1090;&#1099;%20&#1045;&#1043;&#1069;%202013\&#1050;&#1086;&#1087;&#1080;&#1103;%204%20&#1082;&#1083;&#1072;&#1089;&#1089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F:\&#1088;&#1077;&#1079;&#1091;&#1083;&#1100;&#1090;&#1072;&#1090;&#1099;%20&#1045;&#1043;&#1069;%202013\&#1050;&#1086;&#1087;&#1080;&#1103;%204%20&#1082;&#1083;&#1072;&#1089;&#1089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88;&#1077;&#1079;&#1091;&#1083;&#1100;&#1090;&#1072;&#1090;&#1099;%20&#1045;&#1043;&#1069;%202013\&#1050;&#1086;&#1087;&#1080;&#1103;%204%20&#1082;&#1083;&#1072;&#1089;&#1089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88;&#1077;&#1079;&#1091;&#1083;&#1100;&#1090;&#1072;&#1090;&#1099;%20&#1045;&#1043;&#1069;%202013\&#1050;&#1086;&#1087;&#1080;&#1103;%204%20&#1082;&#1083;&#1072;&#1089;&#1089;.xlsx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F:\&#1088;&#1077;&#1079;&#1091;&#1083;&#1100;&#1090;&#1072;&#1090;&#1099;%20&#1045;&#1043;&#1069;%202013\&#1050;&#1086;&#1087;&#1080;&#1103;%204%20&#1082;&#1083;&#1072;&#1089;&#1089;.xlsx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F:\&#1088;&#1077;&#1079;&#1091;&#1083;&#1100;&#1090;&#1072;&#1090;&#1099;%20&#1045;&#1043;&#1069;%202013\&#1050;&#1086;&#1087;&#1080;&#1103;%204%20&#1082;&#1083;&#1072;&#1089;&#1089;.xlsx" TargetMode="Externa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F:\&#1088;&#1077;&#1079;&#1091;&#1083;&#1100;&#1090;&#1072;&#1090;&#1099;%20&#1045;&#1043;&#1069;%202013\&#1050;&#1086;&#1087;&#1080;&#1103;%204%20&#1082;&#1083;&#1072;&#1089;&#108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Лист6!$A$4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3594150914448805E-3"/>
                  <c:y val="9.4637181234605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594150914448648E-3"/>
                  <c:y val="8.60338011223685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797075457224383E-3"/>
                  <c:y val="0.103240561346842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8.60338011223685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Лист6!$B$3:$E$3</c:f>
              <c:strCache>
                <c:ptCount val="4"/>
                <c:pt idx="0">
                  <c:v>4 классы</c:v>
                </c:pt>
                <c:pt idx="1">
                  <c:v>6 классы</c:v>
                </c:pt>
                <c:pt idx="2">
                  <c:v>8 классы</c:v>
                </c:pt>
                <c:pt idx="3">
                  <c:v>10 классы</c:v>
                </c:pt>
              </c:strCache>
            </c:strRef>
          </c:cat>
          <c:val>
            <c:numRef>
              <c:f>Лист6!$B$4:$E$4</c:f>
              <c:numCache>
                <c:formatCode>General</c:formatCode>
                <c:ptCount val="4"/>
                <c:pt idx="0">
                  <c:v>67.099999999999994</c:v>
                </c:pt>
                <c:pt idx="1">
                  <c:v>69</c:v>
                </c:pt>
                <c:pt idx="2">
                  <c:v>63</c:v>
                </c:pt>
                <c:pt idx="3">
                  <c:v>56</c:v>
                </c:pt>
              </c:numCache>
            </c:numRef>
          </c:val>
        </c:ser>
        <c:ser>
          <c:idx val="1"/>
          <c:order val="1"/>
          <c:tx>
            <c:strRef>
              <c:f>Лист6!$A$5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7.74304210101321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0391226371673164E-3"/>
                  <c:y val="9.0335491178487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3594150914448648E-3"/>
                  <c:y val="8.17321110662500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8.17321110662501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Лист6!$B$3:$E$3</c:f>
              <c:strCache>
                <c:ptCount val="4"/>
                <c:pt idx="0">
                  <c:v>4 классы</c:v>
                </c:pt>
                <c:pt idx="1">
                  <c:v>6 классы</c:v>
                </c:pt>
                <c:pt idx="2">
                  <c:v>8 классы</c:v>
                </c:pt>
                <c:pt idx="3">
                  <c:v>10 классы</c:v>
                </c:pt>
              </c:strCache>
            </c:strRef>
          </c:cat>
          <c:val>
            <c:numRef>
              <c:f>Лист6!$B$5:$E$5</c:f>
              <c:numCache>
                <c:formatCode>General</c:formatCode>
                <c:ptCount val="4"/>
                <c:pt idx="0">
                  <c:v>72.7</c:v>
                </c:pt>
                <c:pt idx="1">
                  <c:v>71.900000000000006</c:v>
                </c:pt>
                <c:pt idx="2">
                  <c:v>65.5</c:v>
                </c:pt>
                <c:pt idx="3">
                  <c:v>70.7</c:v>
                </c:pt>
              </c:numCache>
            </c:numRef>
          </c:val>
        </c:ser>
        <c:ser>
          <c:idx val="2"/>
          <c:order val="2"/>
          <c:tx>
            <c:strRef>
              <c:f>Лист6!$A$6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3594150914448648E-3"/>
                  <c:y val="8.60338011223685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594150914448648E-3"/>
                  <c:y val="7.74304210101321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797075457224383E-3"/>
                  <c:y val="0.103240561346842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6797075457224383E-3"/>
                  <c:y val="7.74304210101321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Лист6!$B$3:$E$3</c:f>
              <c:strCache>
                <c:ptCount val="4"/>
                <c:pt idx="0">
                  <c:v>4 классы</c:v>
                </c:pt>
                <c:pt idx="1">
                  <c:v>6 классы</c:v>
                </c:pt>
                <c:pt idx="2">
                  <c:v>8 классы</c:v>
                </c:pt>
                <c:pt idx="3">
                  <c:v>10 классы</c:v>
                </c:pt>
              </c:strCache>
            </c:strRef>
          </c:cat>
          <c:val>
            <c:numRef>
              <c:f>Лист6!$B$6:$E$6</c:f>
              <c:numCache>
                <c:formatCode>General</c:formatCode>
                <c:ptCount val="4"/>
                <c:pt idx="0">
                  <c:v>65.8</c:v>
                </c:pt>
                <c:pt idx="1">
                  <c:v>70</c:v>
                </c:pt>
                <c:pt idx="2">
                  <c:v>65</c:v>
                </c:pt>
                <c:pt idx="3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5225728"/>
        <c:axId val="95227264"/>
        <c:axId val="0"/>
      </c:bar3DChart>
      <c:catAx>
        <c:axId val="952257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95227264"/>
        <c:crosses val="autoZero"/>
        <c:auto val="1"/>
        <c:lblAlgn val="ctr"/>
        <c:lblOffset val="100"/>
        <c:noMultiLvlLbl val="0"/>
      </c:catAx>
      <c:valAx>
        <c:axId val="95227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522572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Лист1!$A$14</c:f>
              <c:strCache>
                <c:ptCount val="1"/>
                <c:pt idx="0">
                  <c:v>РФ, %</c:v>
                </c:pt>
              </c:strCache>
            </c:strRef>
          </c:tx>
          <c:spPr>
            <a:ln w="57150"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-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457448665261441E-17"/>
                  <c:y val="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859028760018859E-3"/>
                  <c:y val="4.16666666666667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Лист1!$B$13:$F$13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Лист1!$B$14:$F$14</c:f>
              <c:numCache>
                <c:formatCode>General</c:formatCode>
                <c:ptCount val="5"/>
                <c:pt idx="0">
                  <c:v>2.6</c:v>
                </c:pt>
                <c:pt idx="1">
                  <c:v>1.3</c:v>
                </c:pt>
                <c:pt idx="2">
                  <c:v>2.5</c:v>
                </c:pt>
                <c:pt idx="3">
                  <c:v>2.9</c:v>
                </c:pt>
                <c:pt idx="4">
                  <c:v>2.2400000000000002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Лист1!$A$15</c:f>
              <c:strCache>
                <c:ptCount val="1"/>
                <c:pt idx="0">
                  <c:v>РТ, %</c:v>
                </c:pt>
              </c:strCache>
            </c:strRef>
          </c:tx>
          <c:spPr>
            <a:ln w="57150">
              <a:solidFill>
                <a:srgbClr val="92D050"/>
              </a:solidFill>
            </a:ln>
          </c:spPr>
          <c:marker>
            <c:symbol val="none"/>
          </c:marker>
          <c:dLbls>
            <c:dLbl>
              <c:idx val="1"/>
              <c:layout>
                <c:manualLayout>
                  <c:x val="1.6973125884016973E-2"/>
                  <c:y val="-6.9444444444444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9.722222222222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8.33333333333333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Лист1!$B$13:$F$13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Лист1!$B$15:$F$15</c:f>
              <c:numCache>
                <c:formatCode>General</c:formatCode>
                <c:ptCount val="5"/>
                <c:pt idx="0">
                  <c:v>6.44</c:v>
                </c:pt>
                <c:pt idx="1">
                  <c:v>2.65</c:v>
                </c:pt>
                <c:pt idx="2">
                  <c:v>1.22</c:v>
                </c:pt>
                <c:pt idx="3">
                  <c:v>1.1499999999999999</c:v>
                </c:pt>
                <c:pt idx="4">
                  <c:v>0.55000000000000004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4912000"/>
        <c:axId val="104913536"/>
      </c:lineChart>
      <c:catAx>
        <c:axId val="1049120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4913536"/>
        <c:crosses val="autoZero"/>
        <c:auto val="1"/>
        <c:lblAlgn val="ctr"/>
        <c:lblOffset val="100"/>
        <c:noMultiLvlLbl val="0"/>
      </c:catAx>
      <c:valAx>
        <c:axId val="1049135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491200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</c:spPr>
          <c:invertIfNegative val="0"/>
          <c:cat>
            <c:strRef>
              <c:f>'[без вечерников на 29.07.xls]Лист2'!$A$4:$A$51</c:f>
              <c:strCache>
                <c:ptCount val="48"/>
                <c:pt idx="0">
                  <c:v> Алексеевский</c:v>
                </c:pt>
                <c:pt idx="1">
                  <c:v>Алькеевский</c:v>
                </c:pt>
                <c:pt idx="2">
                  <c:v>Апастовский</c:v>
                </c:pt>
                <c:pt idx="3">
                  <c:v>Арский</c:v>
                </c:pt>
                <c:pt idx="4">
                  <c:v>Бугульминский</c:v>
                </c:pt>
                <c:pt idx="5">
                  <c:v> Кайбицкий</c:v>
                </c:pt>
                <c:pt idx="6">
                  <c:v>Камско-Устьинский</c:v>
                </c:pt>
                <c:pt idx="7">
                  <c:v>Мамадышский</c:v>
                </c:pt>
                <c:pt idx="8">
                  <c:v>Мензелинский</c:v>
                </c:pt>
                <c:pt idx="9">
                  <c:v>Новошешминский </c:v>
                </c:pt>
                <c:pt idx="10">
                  <c:v> Пестречинский</c:v>
                </c:pt>
                <c:pt idx="11">
                  <c:v>Сабинский</c:v>
                </c:pt>
                <c:pt idx="12">
                  <c:v>Спасский</c:v>
                </c:pt>
                <c:pt idx="13">
                  <c:v> Тетюшский</c:v>
                </c:pt>
                <c:pt idx="14">
                  <c:v>Тукаевский</c:v>
                </c:pt>
                <c:pt idx="15">
                  <c:v>Тюлячинский</c:v>
                </c:pt>
                <c:pt idx="16">
                  <c:v>Черемшанский</c:v>
                </c:pt>
                <c:pt idx="17">
                  <c:v>Чистопольский</c:v>
                </c:pt>
                <c:pt idx="18">
                  <c:v>Кукморский</c:v>
                </c:pt>
                <c:pt idx="19">
                  <c:v> Нурлатский</c:v>
                </c:pt>
                <c:pt idx="20">
                  <c:v>Советский</c:v>
                </c:pt>
                <c:pt idx="21">
                  <c:v>Авиастроительный и  Ново-Савиновский</c:v>
                </c:pt>
                <c:pt idx="22">
                  <c:v>Балтасинский</c:v>
                </c:pt>
                <c:pt idx="23">
                  <c:v>Буинский</c:v>
                </c:pt>
                <c:pt idx="24">
                  <c:v>Нижнекамский</c:v>
                </c:pt>
                <c:pt idx="25">
                  <c:v>Вахитовского и Приволжский</c:v>
                </c:pt>
                <c:pt idx="26">
                  <c:v>Сармановский</c:v>
                </c:pt>
                <c:pt idx="27">
                  <c:v>Дрожжановский</c:v>
                </c:pt>
                <c:pt idx="28">
                  <c:v>Московский и Кировский</c:v>
                </c:pt>
                <c:pt idx="29">
                  <c:v>Бавлинский</c:v>
                </c:pt>
                <c:pt idx="30">
                  <c:v>Лениногорский </c:v>
                </c:pt>
                <c:pt idx="31">
                  <c:v> Азнакаевский</c:v>
                </c:pt>
                <c:pt idx="32">
                  <c:v>Лаишевский</c:v>
                </c:pt>
                <c:pt idx="33">
                  <c:v>г.Набережные Челны</c:v>
                </c:pt>
                <c:pt idx="34">
                  <c:v>Муслюмовский</c:v>
                </c:pt>
                <c:pt idx="35">
                  <c:v> Альметьевский</c:v>
                </c:pt>
                <c:pt idx="36">
                  <c:v>Заинский</c:v>
                </c:pt>
                <c:pt idx="37">
                  <c:v> Высокогорский</c:v>
                </c:pt>
                <c:pt idx="38">
                  <c:v>Аксубаевский</c:v>
                </c:pt>
                <c:pt idx="39">
                  <c:v>Верхнеуслонский</c:v>
                </c:pt>
                <c:pt idx="40">
                  <c:v>Зеленодольский</c:v>
                </c:pt>
                <c:pt idx="41">
                  <c:v>Атнинский</c:v>
                </c:pt>
                <c:pt idx="42">
                  <c:v> Агрызский</c:v>
                </c:pt>
                <c:pt idx="43">
                  <c:v>Менделеевский</c:v>
                </c:pt>
                <c:pt idx="44">
                  <c:v>Ютазинский</c:v>
                </c:pt>
                <c:pt idx="45">
                  <c:v>Рыбно-Слободский</c:v>
                </c:pt>
                <c:pt idx="46">
                  <c:v>Актанышский</c:v>
                </c:pt>
                <c:pt idx="47">
                  <c:v>Елабужский</c:v>
                </c:pt>
              </c:strCache>
            </c:strRef>
          </c:cat>
          <c:val>
            <c:numRef>
              <c:f>'[без вечерников на 29.07.xls]Лист2'!$B$4:$B$51</c:f>
              <c:numCache>
                <c:formatCode>General</c:formatCode>
                <c:ptCount val="4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0.2</c:v>
                </c:pt>
                <c:pt idx="19">
                  <c:v>0.26</c:v>
                </c:pt>
                <c:pt idx="20">
                  <c:v>0.26</c:v>
                </c:pt>
                <c:pt idx="21">
                  <c:v>0.27</c:v>
                </c:pt>
                <c:pt idx="22">
                  <c:v>0.28999999999999998</c:v>
                </c:pt>
                <c:pt idx="23">
                  <c:v>0.3</c:v>
                </c:pt>
                <c:pt idx="24">
                  <c:v>0.34</c:v>
                </c:pt>
                <c:pt idx="25">
                  <c:v>0.34</c:v>
                </c:pt>
                <c:pt idx="26">
                  <c:v>0.43</c:v>
                </c:pt>
                <c:pt idx="27">
                  <c:v>0.44</c:v>
                </c:pt>
                <c:pt idx="28">
                  <c:v>0.45</c:v>
                </c:pt>
                <c:pt idx="29">
                  <c:v>0.52</c:v>
                </c:pt>
                <c:pt idx="30">
                  <c:v>0.54</c:v>
                </c:pt>
                <c:pt idx="31">
                  <c:v>0.65</c:v>
                </c:pt>
                <c:pt idx="32">
                  <c:v>0.65</c:v>
                </c:pt>
                <c:pt idx="33">
                  <c:v>0.72</c:v>
                </c:pt>
                <c:pt idx="34">
                  <c:v>0.76</c:v>
                </c:pt>
                <c:pt idx="35">
                  <c:v>0.83</c:v>
                </c:pt>
                <c:pt idx="36">
                  <c:v>0.84</c:v>
                </c:pt>
                <c:pt idx="37">
                  <c:v>0.88</c:v>
                </c:pt>
                <c:pt idx="38">
                  <c:v>0.9</c:v>
                </c:pt>
                <c:pt idx="39">
                  <c:v>0.92</c:v>
                </c:pt>
                <c:pt idx="40">
                  <c:v>0.94</c:v>
                </c:pt>
                <c:pt idx="41">
                  <c:v>1.1100000000000001</c:v>
                </c:pt>
                <c:pt idx="42">
                  <c:v>1.23</c:v>
                </c:pt>
                <c:pt idx="43">
                  <c:v>1.28</c:v>
                </c:pt>
                <c:pt idx="44">
                  <c:v>1.67</c:v>
                </c:pt>
                <c:pt idx="45">
                  <c:v>2.33</c:v>
                </c:pt>
                <c:pt idx="46">
                  <c:v>2.5499999999999998</c:v>
                </c:pt>
                <c:pt idx="47">
                  <c:v>3.72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5034752"/>
        <c:axId val="95052928"/>
      </c:barChart>
      <c:catAx>
        <c:axId val="950347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1100"/>
            </a:pPr>
            <a:endParaRPr lang="ru-RU"/>
          </a:p>
        </c:txPr>
        <c:crossAx val="95052928"/>
        <c:crosses val="autoZero"/>
        <c:auto val="1"/>
        <c:lblAlgn val="ctr"/>
        <c:lblOffset val="100"/>
        <c:noMultiLvlLbl val="0"/>
      </c:catAx>
      <c:valAx>
        <c:axId val="950529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50347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8409714513513583E-2"/>
          <c:y val="2.6823884104201511E-2"/>
          <c:w val="0.7510942995129396"/>
          <c:h val="0.699171743474469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Лист3!$B$3</c:f>
              <c:strCache>
                <c:ptCount val="1"/>
                <c:pt idx="0">
                  <c:v>Кол-во медалей (%)</c:v>
                </c:pt>
              </c:strCache>
            </c:strRef>
          </c:tx>
          <c:invertIfNegative val="0"/>
          <c:cat>
            <c:strRef>
              <c:f>Лист3!$A$4:$A$12</c:f>
              <c:strCache>
                <c:ptCount val="9"/>
                <c:pt idx="0">
                  <c:v>Алькеевский</c:v>
                </c:pt>
                <c:pt idx="1">
                  <c:v>Арский</c:v>
                </c:pt>
                <c:pt idx="2">
                  <c:v>Бугульминский</c:v>
                </c:pt>
                <c:pt idx="3">
                  <c:v>Буинский</c:v>
                </c:pt>
                <c:pt idx="4">
                  <c:v>Зеленодольский</c:v>
                </c:pt>
                <c:pt idx="5">
                  <c:v>Лаишевский</c:v>
                </c:pt>
                <c:pt idx="6">
                  <c:v>Менделеевский</c:v>
                </c:pt>
                <c:pt idx="7">
                  <c:v>Тукаевский</c:v>
                </c:pt>
                <c:pt idx="8">
                  <c:v>Чистопольский</c:v>
                </c:pt>
              </c:strCache>
            </c:strRef>
          </c:cat>
          <c:val>
            <c:numRef>
              <c:f>Лист3!$B$4:$B$12</c:f>
              <c:numCache>
                <c:formatCode>General</c:formatCode>
                <c:ptCount val="9"/>
                <c:pt idx="0">
                  <c:v>15.6</c:v>
                </c:pt>
                <c:pt idx="1">
                  <c:v>15.4</c:v>
                </c:pt>
                <c:pt idx="2">
                  <c:v>18.600000000000001</c:v>
                </c:pt>
                <c:pt idx="3">
                  <c:v>20.100000000000001</c:v>
                </c:pt>
                <c:pt idx="4">
                  <c:v>16.3</c:v>
                </c:pt>
                <c:pt idx="5">
                  <c:v>17.5</c:v>
                </c:pt>
                <c:pt idx="6">
                  <c:v>15.6</c:v>
                </c:pt>
                <c:pt idx="7">
                  <c:v>16.2</c:v>
                </c:pt>
                <c:pt idx="8">
                  <c:v>16.600000000000001</c:v>
                </c:pt>
              </c:numCache>
            </c:numRef>
          </c:val>
        </c:ser>
        <c:ser>
          <c:idx val="1"/>
          <c:order val="1"/>
          <c:tx>
            <c:strRef>
              <c:f>Лист3!$C$3</c:f>
              <c:strCache>
                <c:ptCount val="1"/>
                <c:pt idx="0">
                  <c:v>Кол-во 100 бальников (%)</c:v>
                </c:pt>
              </c:strCache>
            </c:strRef>
          </c:tx>
          <c:invertIfNegative val="0"/>
          <c:cat>
            <c:strRef>
              <c:f>Лист3!$A$4:$A$12</c:f>
              <c:strCache>
                <c:ptCount val="9"/>
                <c:pt idx="0">
                  <c:v>Алькеевский</c:v>
                </c:pt>
                <c:pt idx="1">
                  <c:v>Арский</c:v>
                </c:pt>
                <c:pt idx="2">
                  <c:v>Бугульминский</c:v>
                </c:pt>
                <c:pt idx="3">
                  <c:v>Буинский</c:v>
                </c:pt>
                <c:pt idx="4">
                  <c:v>Зеленодольский</c:v>
                </c:pt>
                <c:pt idx="5">
                  <c:v>Лаишевский</c:v>
                </c:pt>
                <c:pt idx="6">
                  <c:v>Менделеевский</c:v>
                </c:pt>
                <c:pt idx="7">
                  <c:v>Тукаевский</c:v>
                </c:pt>
                <c:pt idx="8">
                  <c:v>Чистопольский</c:v>
                </c:pt>
              </c:strCache>
            </c:strRef>
          </c:cat>
          <c:val>
            <c:numRef>
              <c:f>Лист3!$C$4:$C$12</c:f>
              <c:numCache>
                <c:formatCode>General</c:formatCode>
                <c:ptCount val="9"/>
                <c:pt idx="0">
                  <c:v>0</c:v>
                </c:pt>
                <c:pt idx="1">
                  <c:v>9.8000000000000007</c:v>
                </c:pt>
                <c:pt idx="2">
                  <c:v>14.9</c:v>
                </c:pt>
                <c:pt idx="3">
                  <c:v>4.4000000000000004</c:v>
                </c:pt>
                <c:pt idx="4">
                  <c:v>7.7</c:v>
                </c:pt>
                <c:pt idx="5">
                  <c:v>0</c:v>
                </c:pt>
                <c:pt idx="6">
                  <c:v>8</c:v>
                </c:pt>
                <c:pt idx="7">
                  <c:v>0</c:v>
                </c:pt>
                <c:pt idx="8">
                  <c:v>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5117696"/>
        <c:axId val="95119232"/>
        <c:axId val="0"/>
      </c:bar3DChart>
      <c:catAx>
        <c:axId val="951176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1400"/>
            </a:pPr>
            <a:endParaRPr lang="ru-RU"/>
          </a:p>
        </c:txPr>
        <c:crossAx val="95119232"/>
        <c:crosses val="autoZero"/>
        <c:auto val="1"/>
        <c:lblAlgn val="ctr"/>
        <c:lblOffset val="100"/>
        <c:noMultiLvlLbl val="0"/>
      </c:catAx>
      <c:valAx>
        <c:axId val="951192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51176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9839658338615949"/>
          <c:y val="0.44462734734192394"/>
          <c:w val="0.19271084725413329"/>
          <c:h val="0.22671415504822198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756809934283695"/>
          <c:y val="5.5750857106384506E-2"/>
          <c:w val="0.65297985097827727"/>
          <c:h val="0.8282690858139775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менее70!$B$3</c:f>
              <c:strCache>
                <c:ptCount val="1"/>
                <c:pt idx="0">
                  <c:v>Доля медалистов, набравших по всем предметам 70 и менее баллов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менее70!$A$4:$A$10</c:f>
              <c:strCache>
                <c:ptCount val="7"/>
                <c:pt idx="0">
                  <c:v>Аксубаевский</c:v>
                </c:pt>
                <c:pt idx="1">
                  <c:v>Бавлинский</c:v>
                </c:pt>
                <c:pt idx="2">
                  <c:v>Высокогорский</c:v>
                </c:pt>
                <c:pt idx="3">
                  <c:v>Мензелинский</c:v>
                </c:pt>
                <c:pt idx="4">
                  <c:v>Муслюмовский</c:v>
                </c:pt>
                <c:pt idx="5">
                  <c:v>Тюлячинский</c:v>
                </c:pt>
                <c:pt idx="6">
                  <c:v>Ютазинский</c:v>
                </c:pt>
              </c:strCache>
            </c:strRef>
          </c:cat>
          <c:val>
            <c:numRef>
              <c:f>менее70!$B$4:$B$10</c:f>
              <c:numCache>
                <c:formatCode>General</c:formatCode>
                <c:ptCount val="7"/>
                <c:pt idx="0">
                  <c:v>14.3</c:v>
                </c:pt>
                <c:pt idx="1">
                  <c:v>13</c:v>
                </c:pt>
                <c:pt idx="2">
                  <c:v>20.6</c:v>
                </c:pt>
                <c:pt idx="3">
                  <c:v>20</c:v>
                </c:pt>
                <c:pt idx="4">
                  <c:v>15.8</c:v>
                </c:pt>
                <c:pt idx="5">
                  <c:v>33.300000000000004</c:v>
                </c:pt>
                <c:pt idx="6">
                  <c:v>15.4</c:v>
                </c:pt>
              </c:numCache>
            </c:numRef>
          </c:val>
        </c:ser>
        <c:ser>
          <c:idx val="1"/>
          <c:order val="1"/>
          <c:tx>
            <c:strRef>
              <c:f>менее70!$C$3</c:f>
              <c:strCache>
                <c:ptCount val="1"/>
              </c:strCache>
            </c:strRef>
          </c:tx>
          <c:invertIfNegative val="0"/>
          <c:cat>
            <c:strRef>
              <c:f>менее70!$A$4:$A$10</c:f>
              <c:strCache>
                <c:ptCount val="7"/>
                <c:pt idx="0">
                  <c:v>Аксубаевский</c:v>
                </c:pt>
                <c:pt idx="1">
                  <c:v>Бавлинский</c:v>
                </c:pt>
                <c:pt idx="2">
                  <c:v>Высокогорский</c:v>
                </c:pt>
                <c:pt idx="3">
                  <c:v>Мензелинский</c:v>
                </c:pt>
                <c:pt idx="4">
                  <c:v>Муслюмовский</c:v>
                </c:pt>
                <c:pt idx="5">
                  <c:v>Тюлячинский</c:v>
                </c:pt>
                <c:pt idx="6">
                  <c:v>Ютазинский</c:v>
                </c:pt>
              </c:strCache>
            </c:strRef>
          </c:cat>
          <c:val>
            <c:numRef>
              <c:f>менее70!$C$4:$C$10</c:f>
              <c:numCache>
                <c:formatCode>General</c:formatCode>
                <c:ptCount val="7"/>
                <c:pt idx="0">
                  <c:v>85.7</c:v>
                </c:pt>
                <c:pt idx="1">
                  <c:v>87</c:v>
                </c:pt>
                <c:pt idx="2">
                  <c:v>79.400000000000006</c:v>
                </c:pt>
                <c:pt idx="3">
                  <c:v>80</c:v>
                </c:pt>
                <c:pt idx="4">
                  <c:v>84.2</c:v>
                </c:pt>
                <c:pt idx="5">
                  <c:v>66.7</c:v>
                </c:pt>
                <c:pt idx="6">
                  <c:v>84.6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5137152"/>
        <c:axId val="95151232"/>
      </c:barChart>
      <c:catAx>
        <c:axId val="9513715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5151232"/>
        <c:crosses val="autoZero"/>
        <c:auto val="1"/>
        <c:lblAlgn val="ctr"/>
        <c:lblOffset val="100"/>
        <c:noMultiLvlLbl val="0"/>
      </c:catAx>
      <c:valAx>
        <c:axId val="95151232"/>
        <c:scaling>
          <c:orientation val="minMax"/>
        </c:scaling>
        <c:delete val="0"/>
        <c:axPos val="b"/>
        <c:majorGridlines/>
        <c:numFmt formatCode="0%" sourceLinked="1"/>
        <c:majorTickMark val="out"/>
        <c:minorTickMark val="none"/>
        <c:tickLblPos val="nextTo"/>
        <c:crossAx val="951371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054411355906385E-2"/>
          <c:y val="2.6823884104201511E-2"/>
          <c:w val="0.94151250661760766"/>
          <c:h val="0.56732566244542293"/>
        </c:manualLayout>
      </c:layout>
      <c:lineChart>
        <c:grouping val="standard"/>
        <c:varyColors val="0"/>
        <c:ser>
          <c:idx val="0"/>
          <c:order val="0"/>
          <c:tx>
            <c:strRef>
              <c:f>Лист3!$B$2</c:f>
              <c:strCache>
                <c:ptCount val="1"/>
                <c:pt idx="0">
                  <c:v>ср балл
(высш)</c:v>
                </c:pt>
              </c:strCache>
            </c:strRef>
          </c:tx>
          <c:spPr>
            <a:ln w="57150">
              <a:solidFill>
                <a:srgbClr val="00B050"/>
              </a:solidFill>
            </a:ln>
          </c:spPr>
          <c:marker>
            <c:symbol val="none"/>
          </c:marker>
          <c:cat>
            <c:strRef>
              <c:f>Лист3!$A$3:$A$50</c:f>
              <c:strCache>
                <c:ptCount val="48"/>
                <c:pt idx="0">
                  <c:v>г.Набережные Челны</c:v>
                </c:pt>
                <c:pt idx="1">
                  <c:v>Вахитовского и Приволжский</c:v>
                </c:pt>
                <c:pt idx="2">
                  <c:v>Заинский</c:v>
                </c:pt>
                <c:pt idx="3">
                  <c:v>Авиастроительный и  Ново-Савиновский</c:v>
                </c:pt>
                <c:pt idx="4">
                  <c:v>Бавлинский</c:v>
                </c:pt>
                <c:pt idx="5">
                  <c:v>Лаишевский</c:v>
                </c:pt>
                <c:pt idx="6">
                  <c:v>Спасский</c:v>
                </c:pt>
                <c:pt idx="7">
                  <c:v> Альметьевский</c:v>
                </c:pt>
                <c:pt idx="8">
                  <c:v>Нижнекамский</c:v>
                </c:pt>
                <c:pt idx="9">
                  <c:v>Актанышский</c:v>
                </c:pt>
                <c:pt idx="10">
                  <c:v>Аксубаевский</c:v>
                </c:pt>
                <c:pt idx="11">
                  <c:v>Бугульминский</c:v>
                </c:pt>
                <c:pt idx="12">
                  <c:v> Тетюшский</c:v>
                </c:pt>
                <c:pt idx="13">
                  <c:v>Чистопольский</c:v>
                </c:pt>
                <c:pt idx="14">
                  <c:v>Советский</c:v>
                </c:pt>
                <c:pt idx="15">
                  <c:v>Сармановский</c:v>
                </c:pt>
                <c:pt idx="16">
                  <c:v>Муслюмовский</c:v>
                </c:pt>
                <c:pt idx="17">
                  <c:v>Зеленодольский</c:v>
                </c:pt>
                <c:pt idx="18">
                  <c:v>Елабужский</c:v>
                </c:pt>
                <c:pt idx="19">
                  <c:v>Рыбно-Слободский</c:v>
                </c:pt>
                <c:pt idx="20">
                  <c:v> Агрызский</c:v>
                </c:pt>
                <c:pt idx="21">
                  <c:v>Менделеевский</c:v>
                </c:pt>
                <c:pt idx="22">
                  <c:v>Верхнеуслонский</c:v>
                </c:pt>
                <c:pt idx="23">
                  <c:v>Московский и Кировский</c:v>
                </c:pt>
                <c:pt idx="24">
                  <c:v> Алексеевский</c:v>
                </c:pt>
                <c:pt idx="25">
                  <c:v>Буинский</c:v>
                </c:pt>
                <c:pt idx="26">
                  <c:v>Тукаевский</c:v>
                </c:pt>
                <c:pt idx="27">
                  <c:v> Высокогорский</c:v>
                </c:pt>
                <c:pt idx="28">
                  <c:v>Черемшанский</c:v>
                </c:pt>
                <c:pt idx="29">
                  <c:v>Мамадышский</c:v>
                </c:pt>
                <c:pt idx="30">
                  <c:v>Кукморский</c:v>
                </c:pt>
                <c:pt idx="31">
                  <c:v> Пестречинский</c:v>
                </c:pt>
                <c:pt idx="32">
                  <c:v>Новошешминский </c:v>
                </c:pt>
                <c:pt idx="33">
                  <c:v>Алькеевский</c:v>
                </c:pt>
                <c:pt idx="34">
                  <c:v>Лениногорский </c:v>
                </c:pt>
                <c:pt idx="35">
                  <c:v>Атнинский</c:v>
                </c:pt>
                <c:pt idx="36">
                  <c:v>Мензелинский</c:v>
                </c:pt>
                <c:pt idx="37">
                  <c:v> Кайбицкий</c:v>
                </c:pt>
                <c:pt idx="38">
                  <c:v>Камско-Устьинский</c:v>
                </c:pt>
                <c:pt idx="39">
                  <c:v>Тюлячинский</c:v>
                </c:pt>
                <c:pt idx="40">
                  <c:v>Балтасинский</c:v>
                </c:pt>
                <c:pt idx="41">
                  <c:v>Ютазинский</c:v>
                </c:pt>
                <c:pt idx="42">
                  <c:v> Азнакаевский</c:v>
                </c:pt>
                <c:pt idx="43">
                  <c:v> Нурлатский</c:v>
                </c:pt>
                <c:pt idx="44">
                  <c:v>Дрожжановский</c:v>
                </c:pt>
                <c:pt idx="45">
                  <c:v>Сабинский</c:v>
                </c:pt>
                <c:pt idx="46">
                  <c:v>Апастовский</c:v>
                </c:pt>
                <c:pt idx="47">
                  <c:v>Арский</c:v>
                </c:pt>
              </c:strCache>
            </c:strRef>
          </c:cat>
          <c:val>
            <c:numRef>
              <c:f>Лист3!$B$3:$B$50</c:f>
              <c:numCache>
                <c:formatCode>0.0</c:formatCode>
                <c:ptCount val="48"/>
                <c:pt idx="0">
                  <c:v>73.900000000000006</c:v>
                </c:pt>
                <c:pt idx="1">
                  <c:v>80.099999999999994</c:v>
                </c:pt>
                <c:pt idx="2">
                  <c:v>70</c:v>
                </c:pt>
                <c:pt idx="3">
                  <c:v>72.099999999999994</c:v>
                </c:pt>
                <c:pt idx="4">
                  <c:v>65</c:v>
                </c:pt>
                <c:pt idx="5">
                  <c:v>64</c:v>
                </c:pt>
                <c:pt idx="6">
                  <c:v>67</c:v>
                </c:pt>
                <c:pt idx="7">
                  <c:v>71.3</c:v>
                </c:pt>
                <c:pt idx="8">
                  <c:v>70.099999999999994</c:v>
                </c:pt>
                <c:pt idx="9">
                  <c:v>60.7</c:v>
                </c:pt>
                <c:pt idx="10">
                  <c:v>72</c:v>
                </c:pt>
                <c:pt idx="11">
                  <c:v>72.099999999999994</c:v>
                </c:pt>
                <c:pt idx="12">
                  <c:v>65.2</c:v>
                </c:pt>
                <c:pt idx="13">
                  <c:v>67.400000000000006</c:v>
                </c:pt>
                <c:pt idx="14">
                  <c:v>63.5</c:v>
                </c:pt>
                <c:pt idx="15">
                  <c:v>66</c:v>
                </c:pt>
                <c:pt idx="16">
                  <c:v>74</c:v>
                </c:pt>
                <c:pt idx="17">
                  <c:v>68</c:v>
                </c:pt>
                <c:pt idx="18">
                  <c:v>62.2</c:v>
                </c:pt>
                <c:pt idx="19">
                  <c:v>64.5</c:v>
                </c:pt>
                <c:pt idx="20">
                  <c:v>60.4</c:v>
                </c:pt>
                <c:pt idx="21">
                  <c:v>61.7</c:v>
                </c:pt>
                <c:pt idx="22">
                  <c:v>60</c:v>
                </c:pt>
                <c:pt idx="23">
                  <c:v>66</c:v>
                </c:pt>
                <c:pt idx="24">
                  <c:v>61.5</c:v>
                </c:pt>
                <c:pt idx="25">
                  <c:v>71.5</c:v>
                </c:pt>
                <c:pt idx="26">
                  <c:v>78.8</c:v>
                </c:pt>
                <c:pt idx="27">
                  <c:v>62.2</c:v>
                </c:pt>
                <c:pt idx="28">
                  <c:v>67.7</c:v>
                </c:pt>
                <c:pt idx="29">
                  <c:v>73.400000000000006</c:v>
                </c:pt>
                <c:pt idx="30">
                  <c:v>66.599999999999994</c:v>
                </c:pt>
                <c:pt idx="31">
                  <c:v>68.7</c:v>
                </c:pt>
                <c:pt idx="32">
                  <c:v>57.5</c:v>
                </c:pt>
                <c:pt idx="33">
                  <c:v>63</c:v>
                </c:pt>
                <c:pt idx="34">
                  <c:v>64.099999999999994</c:v>
                </c:pt>
                <c:pt idx="35">
                  <c:v>67.2</c:v>
                </c:pt>
                <c:pt idx="36">
                  <c:v>62.5</c:v>
                </c:pt>
                <c:pt idx="37">
                  <c:v>74</c:v>
                </c:pt>
                <c:pt idx="38">
                  <c:v>63.4</c:v>
                </c:pt>
                <c:pt idx="39">
                  <c:v>64.2</c:v>
                </c:pt>
                <c:pt idx="40">
                  <c:v>72.599999999999994</c:v>
                </c:pt>
                <c:pt idx="41">
                  <c:v>57.6</c:v>
                </c:pt>
                <c:pt idx="42">
                  <c:v>66.7</c:v>
                </c:pt>
                <c:pt idx="43">
                  <c:v>70.2</c:v>
                </c:pt>
                <c:pt idx="44">
                  <c:v>61.5</c:v>
                </c:pt>
                <c:pt idx="45">
                  <c:v>68</c:v>
                </c:pt>
                <c:pt idx="46">
                  <c:v>70.3</c:v>
                </c:pt>
                <c:pt idx="47">
                  <c:v>64.8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Лист3!$C$2</c:f>
              <c:strCache>
                <c:ptCount val="1"/>
                <c:pt idx="0">
                  <c:v>ср балл
(низший)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Лист3!$A$3:$A$50</c:f>
              <c:strCache>
                <c:ptCount val="48"/>
                <c:pt idx="0">
                  <c:v>г.Набережные Челны</c:v>
                </c:pt>
                <c:pt idx="1">
                  <c:v>Вахитовского и Приволжский</c:v>
                </c:pt>
                <c:pt idx="2">
                  <c:v>Заинский</c:v>
                </c:pt>
                <c:pt idx="3">
                  <c:v>Авиастроительный и  Ново-Савиновский</c:v>
                </c:pt>
                <c:pt idx="4">
                  <c:v>Бавлинский</c:v>
                </c:pt>
                <c:pt idx="5">
                  <c:v>Лаишевский</c:v>
                </c:pt>
                <c:pt idx="6">
                  <c:v>Спасский</c:v>
                </c:pt>
                <c:pt idx="7">
                  <c:v> Альметьевский</c:v>
                </c:pt>
                <c:pt idx="8">
                  <c:v>Нижнекамский</c:v>
                </c:pt>
                <c:pt idx="9">
                  <c:v>Актанышский</c:v>
                </c:pt>
                <c:pt idx="10">
                  <c:v>Аксубаевский</c:v>
                </c:pt>
                <c:pt idx="11">
                  <c:v>Бугульминский</c:v>
                </c:pt>
                <c:pt idx="12">
                  <c:v> Тетюшский</c:v>
                </c:pt>
                <c:pt idx="13">
                  <c:v>Чистопольский</c:v>
                </c:pt>
                <c:pt idx="14">
                  <c:v>Советский</c:v>
                </c:pt>
                <c:pt idx="15">
                  <c:v>Сармановский</c:v>
                </c:pt>
                <c:pt idx="16">
                  <c:v>Муслюмовский</c:v>
                </c:pt>
                <c:pt idx="17">
                  <c:v>Зеленодольский</c:v>
                </c:pt>
                <c:pt idx="18">
                  <c:v>Елабужский</c:v>
                </c:pt>
                <c:pt idx="19">
                  <c:v>Рыбно-Слободский</c:v>
                </c:pt>
                <c:pt idx="20">
                  <c:v> Агрызский</c:v>
                </c:pt>
                <c:pt idx="21">
                  <c:v>Менделеевский</c:v>
                </c:pt>
                <c:pt idx="22">
                  <c:v>Верхнеуслонский</c:v>
                </c:pt>
                <c:pt idx="23">
                  <c:v>Московский и Кировский</c:v>
                </c:pt>
                <c:pt idx="24">
                  <c:v> Алексеевский</c:v>
                </c:pt>
                <c:pt idx="25">
                  <c:v>Буинский</c:v>
                </c:pt>
                <c:pt idx="26">
                  <c:v>Тукаевский</c:v>
                </c:pt>
                <c:pt idx="27">
                  <c:v> Высокогорский</c:v>
                </c:pt>
                <c:pt idx="28">
                  <c:v>Черемшанский</c:v>
                </c:pt>
                <c:pt idx="29">
                  <c:v>Мамадышский</c:v>
                </c:pt>
                <c:pt idx="30">
                  <c:v>Кукморский</c:v>
                </c:pt>
                <c:pt idx="31">
                  <c:v> Пестречинский</c:v>
                </c:pt>
                <c:pt idx="32">
                  <c:v>Новошешминский </c:v>
                </c:pt>
                <c:pt idx="33">
                  <c:v>Алькеевский</c:v>
                </c:pt>
                <c:pt idx="34">
                  <c:v>Лениногорский </c:v>
                </c:pt>
                <c:pt idx="35">
                  <c:v>Атнинский</c:v>
                </c:pt>
                <c:pt idx="36">
                  <c:v>Мензелинский</c:v>
                </c:pt>
                <c:pt idx="37">
                  <c:v> Кайбицкий</c:v>
                </c:pt>
                <c:pt idx="38">
                  <c:v>Камско-Устьинский</c:v>
                </c:pt>
                <c:pt idx="39">
                  <c:v>Тюлячинский</c:v>
                </c:pt>
                <c:pt idx="40">
                  <c:v>Балтасинский</c:v>
                </c:pt>
                <c:pt idx="41">
                  <c:v>Ютазинский</c:v>
                </c:pt>
                <c:pt idx="42">
                  <c:v> Азнакаевский</c:v>
                </c:pt>
                <c:pt idx="43">
                  <c:v> Нурлатский</c:v>
                </c:pt>
                <c:pt idx="44">
                  <c:v>Дрожжановский</c:v>
                </c:pt>
                <c:pt idx="45">
                  <c:v>Сабинский</c:v>
                </c:pt>
                <c:pt idx="46">
                  <c:v>Апастовский</c:v>
                </c:pt>
                <c:pt idx="47">
                  <c:v>Арский</c:v>
                </c:pt>
              </c:strCache>
            </c:strRef>
          </c:cat>
          <c:val>
            <c:numRef>
              <c:f>Лист3!$C$3:$C$50</c:f>
              <c:numCache>
                <c:formatCode>0.0</c:formatCode>
                <c:ptCount val="48"/>
                <c:pt idx="0">
                  <c:v>30.2</c:v>
                </c:pt>
                <c:pt idx="1">
                  <c:v>39.200000000000003</c:v>
                </c:pt>
                <c:pt idx="2">
                  <c:v>30.7</c:v>
                </c:pt>
                <c:pt idx="3">
                  <c:v>34.200000000000003</c:v>
                </c:pt>
                <c:pt idx="4">
                  <c:v>28</c:v>
                </c:pt>
                <c:pt idx="5">
                  <c:v>28</c:v>
                </c:pt>
                <c:pt idx="6">
                  <c:v>31.4</c:v>
                </c:pt>
                <c:pt idx="7">
                  <c:v>36.1</c:v>
                </c:pt>
                <c:pt idx="8">
                  <c:v>34.9</c:v>
                </c:pt>
                <c:pt idx="9">
                  <c:v>26.5</c:v>
                </c:pt>
                <c:pt idx="10">
                  <c:v>38</c:v>
                </c:pt>
                <c:pt idx="11">
                  <c:v>38.700000000000003</c:v>
                </c:pt>
                <c:pt idx="12">
                  <c:v>33.6</c:v>
                </c:pt>
                <c:pt idx="13">
                  <c:v>36</c:v>
                </c:pt>
                <c:pt idx="14">
                  <c:v>32.1</c:v>
                </c:pt>
                <c:pt idx="15">
                  <c:v>35.4</c:v>
                </c:pt>
                <c:pt idx="16">
                  <c:v>44</c:v>
                </c:pt>
                <c:pt idx="17">
                  <c:v>38.200000000000003</c:v>
                </c:pt>
                <c:pt idx="18">
                  <c:v>33.700000000000003</c:v>
                </c:pt>
                <c:pt idx="19">
                  <c:v>36</c:v>
                </c:pt>
                <c:pt idx="20">
                  <c:v>32</c:v>
                </c:pt>
                <c:pt idx="21">
                  <c:v>33.800000000000004</c:v>
                </c:pt>
                <c:pt idx="22">
                  <c:v>32.1</c:v>
                </c:pt>
                <c:pt idx="23">
                  <c:v>38.1</c:v>
                </c:pt>
                <c:pt idx="24">
                  <c:v>34.700000000000003</c:v>
                </c:pt>
                <c:pt idx="25">
                  <c:v>45.6</c:v>
                </c:pt>
                <c:pt idx="26">
                  <c:v>53.6</c:v>
                </c:pt>
                <c:pt idx="27">
                  <c:v>37.300000000000004</c:v>
                </c:pt>
                <c:pt idx="28">
                  <c:v>43.2</c:v>
                </c:pt>
                <c:pt idx="29">
                  <c:v>49.4</c:v>
                </c:pt>
                <c:pt idx="30">
                  <c:v>43</c:v>
                </c:pt>
                <c:pt idx="31">
                  <c:v>46.4</c:v>
                </c:pt>
                <c:pt idx="32">
                  <c:v>35.200000000000003</c:v>
                </c:pt>
                <c:pt idx="33">
                  <c:v>40.800000000000004</c:v>
                </c:pt>
                <c:pt idx="34">
                  <c:v>42.5</c:v>
                </c:pt>
                <c:pt idx="35">
                  <c:v>46</c:v>
                </c:pt>
                <c:pt idx="36">
                  <c:v>42</c:v>
                </c:pt>
                <c:pt idx="37">
                  <c:v>54</c:v>
                </c:pt>
                <c:pt idx="38">
                  <c:v>43.4</c:v>
                </c:pt>
                <c:pt idx="39">
                  <c:v>44.7</c:v>
                </c:pt>
                <c:pt idx="40">
                  <c:v>53.2</c:v>
                </c:pt>
                <c:pt idx="41">
                  <c:v>38.9</c:v>
                </c:pt>
                <c:pt idx="42">
                  <c:v>48.7</c:v>
                </c:pt>
                <c:pt idx="43">
                  <c:v>53</c:v>
                </c:pt>
                <c:pt idx="44">
                  <c:v>45.2</c:v>
                </c:pt>
                <c:pt idx="45">
                  <c:v>53.8</c:v>
                </c:pt>
                <c:pt idx="46">
                  <c:v>57.6</c:v>
                </c:pt>
                <c:pt idx="47">
                  <c:v>53.6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5209344"/>
        <c:axId val="95210880"/>
      </c:lineChart>
      <c:catAx>
        <c:axId val="95209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100"/>
            </a:pPr>
            <a:endParaRPr lang="ru-RU"/>
          </a:p>
        </c:txPr>
        <c:crossAx val="95210880"/>
        <c:crosses val="autoZero"/>
        <c:auto val="1"/>
        <c:lblAlgn val="ctr"/>
        <c:lblOffset val="100"/>
        <c:noMultiLvlLbl val="0"/>
      </c:catAx>
      <c:valAx>
        <c:axId val="95210880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952093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629607316818746"/>
          <c:y val="0.83542582026654755"/>
          <c:w val="9.7163214591142411E-2"/>
          <c:h val="0.14576234299689758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Лист5!$A$5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182401268129512E-3"/>
                  <c:y val="8.37754138429063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7.49569492278635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4547203804388511E-3"/>
                  <c:y val="8.81846461504280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9.70031107654704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Лист5!$B$4:$E$4</c:f>
              <c:strCache>
                <c:ptCount val="4"/>
                <c:pt idx="0">
                  <c:v>4 классы</c:v>
                </c:pt>
                <c:pt idx="1">
                  <c:v>6 классы</c:v>
                </c:pt>
                <c:pt idx="2">
                  <c:v>8 классы</c:v>
                </c:pt>
                <c:pt idx="3">
                  <c:v>10 классы</c:v>
                </c:pt>
              </c:strCache>
            </c:strRef>
          </c:cat>
          <c:val>
            <c:numRef>
              <c:f>Лист5!$B$5:$E$5</c:f>
              <c:numCache>
                <c:formatCode>General</c:formatCode>
                <c:ptCount val="4"/>
                <c:pt idx="0">
                  <c:v>74.8</c:v>
                </c:pt>
                <c:pt idx="1">
                  <c:v>65</c:v>
                </c:pt>
                <c:pt idx="2">
                  <c:v>61</c:v>
                </c:pt>
                <c:pt idx="3">
                  <c:v>62</c:v>
                </c:pt>
              </c:numCache>
            </c:numRef>
          </c:val>
        </c:ser>
        <c:ser>
          <c:idx val="1"/>
          <c:order val="1"/>
          <c:tx>
            <c:strRef>
              <c:f>Лист5!$A$6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182401268129512E-3"/>
                  <c:y val="7.93661815353852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7.93661815353852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9.25938784579492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4547203804388511E-3"/>
                  <c:y val="7.05477169203421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Лист5!$B$4:$E$4</c:f>
              <c:strCache>
                <c:ptCount val="4"/>
                <c:pt idx="0">
                  <c:v>4 классы</c:v>
                </c:pt>
                <c:pt idx="1">
                  <c:v>6 классы</c:v>
                </c:pt>
                <c:pt idx="2">
                  <c:v>8 классы</c:v>
                </c:pt>
                <c:pt idx="3">
                  <c:v>10 классы</c:v>
                </c:pt>
              </c:strCache>
            </c:strRef>
          </c:cat>
          <c:val>
            <c:numRef>
              <c:f>Лист5!$B$6:$E$6</c:f>
              <c:numCache>
                <c:formatCode>General</c:formatCode>
                <c:ptCount val="4"/>
                <c:pt idx="0">
                  <c:v>77.7</c:v>
                </c:pt>
                <c:pt idx="1">
                  <c:v>69</c:v>
                </c:pt>
                <c:pt idx="2">
                  <c:v>67.3</c:v>
                </c:pt>
                <c:pt idx="3">
                  <c:v>64.5</c:v>
                </c:pt>
              </c:numCache>
            </c:numRef>
          </c:val>
        </c:ser>
        <c:ser>
          <c:idx val="2"/>
          <c:order val="2"/>
          <c:tx>
            <c:strRef>
              <c:f>Лист5!$A$7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8.81846461504281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9.25938784579492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6364802536258856E-3"/>
                  <c:y val="9.25938784579492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2729605072517824E-3"/>
                  <c:y val="9.25938784579492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Лист5!$B$4:$E$4</c:f>
              <c:strCache>
                <c:ptCount val="4"/>
                <c:pt idx="0">
                  <c:v>4 классы</c:v>
                </c:pt>
                <c:pt idx="1">
                  <c:v>6 классы</c:v>
                </c:pt>
                <c:pt idx="2">
                  <c:v>8 классы</c:v>
                </c:pt>
                <c:pt idx="3">
                  <c:v>10 классы</c:v>
                </c:pt>
              </c:strCache>
            </c:strRef>
          </c:cat>
          <c:val>
            <c:numRef>
              <c:f>Лист5!$B$7:$E$7</c:f>
              <c:numCache>
                <c:formatCode>General</c:formatCode>
                <c:ptCount val="4"/>
                <c:pt idx="0">
                  <c:v>81.5</c:v>
                </c:pt>
                <c:pt idx="1">
                  <c:v>67</c:v>
                </c:pt>
                <c:pt idx="2">
                  <c:v>64</c:v>
                </c:pt>
                <c:pt idx="3">
                  <c:v>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5263744"/>
        <c:axId val="104338176"/>
        <c:axId val="0"/>
      </c:bar3DChart>
      <c:catAx>
        <c:axId val="952637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04338176"/>
        <c:crosses val="autoZero"/>
        <c:auto val="1"/>
        <c:lblAlgn val="ctr"/>
        <c:lblOffset val="100"/>
        <c:noMultiLvlLbl val="0"/>
      </c:catAx>
      <c:valAx>
        <c:axId val="1043381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526374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4.9565522391694705E-2"/>
          <c:y val="2.6089283487307074E-2"/>
          <c:w val="0.93453576323047305"/>
          <c:h val="0.625772670734735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мат!$C$1</c:f>
              <c:strCache>
                <c:ptCount val="1"/>
              </c:strCache>
            </c:strRef>
          </c:tx>
          <c:spPr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7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8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9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0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1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2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3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4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5"/>
            <c:invertIfNegative val="0"/>
            <c:bubble3D val="0"/>
            <c:spPr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6"/>
            <c:invertIfNegative val="0"/>
            <c:bubble3D val="0"/>
            <c:spPr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0"/>
            <c:invertIfNegative val="0"/>
            <c:bubble3D val="0"/>
            <c:spPr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1"/>
            <c:invertIfNegative val="0"/>
            <c:bubble3D val="0"/>
            <c:spPr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2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3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4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5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6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7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8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9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0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1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2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3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4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5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мат!$B$2:$B$37</c:f>
              <c:strCache>
                <c:ptCount val="36"/>
                <c:pt idx="0">
                  <c:v>Заинский</c:v>
                </c:pt>
                <c:pt idx="1">
                  <c:v>Актанышский</c:v>
                </c:pt>
                <c:pt idx="2">
                  <c:v>Арский</c:v>
                </c:pt>
                <c:pt idx="3">
                  <c:v>Буинский</c:v>
                </c:pt>
                <c:pt idx="4">
                  <c:v>Кукморский</c:v>
                </c:pt>
                <c:pt idx="5">
                  <c:v>Нижнекамский</c:v>
                </c:pt>
                <c:pt idx="6">
                  <c:v>Ново-Савиновский</c:v>
                </c:pt>
                <c:pt idx="7">
                  <c:v>Советский</c:v>
                </c:pt>
                <c:pt idx="8">
                  <c:v>Вахитовский</c:v>
                </c:pt>
                <c:pt idx="9">
                  <c:v>Мамадышский</c:v>
                </c:pt>
                <c:pt idx="10">
                  <c:v>Приволжский</c:v>
                </c:pt>
                <c:pt idx="11">
                  <c:v>г.Набережные Челны</c:v>
                </c:pt>
                <c:pt idx="12">
                  <c:v>Тетюшский</c:v>
                </c:pt>
                <c:pt idx="13">
                  <c:v>Алексеевский</c:v>
                </c:pt>
                <c:pt idx="14">
                  <c:v>Московский</c:v>
                </c:pt>
                <c:pt idx="15">
                  <c:v>Атнинский</c:v>
                </c:pt>
                <c:pt idx="16">
                  <c:v>Авиастроительный</c:v>
                </c:pt>
                <c:pt idx="20">
                  <c:v>Спасский</c:v>
                </c:pt>
                <c:pt idx="21">
                  <c:v>Бавлинский</c:v>
                </c:pt>
                <c:pt idx="22">
                  <c:v>Рыбно-Слободский</c:v>
                </c:pt>
                <c:pt idx="23">
                  <c:v>Лаишевский</c:v>
                </c:pt>
                <c:pt idx="24">
                  <c:v>Кировский</c:v>
                </c:pt>
                <c:pt idx="25">
                  <c:v>Чистопольский</c:v>
                </c:pt>
                <c:pt idx="26">
                  <c:v>Апастовский</c:v>
                </c:pt>
                <c:pt idx="27">
                  <c:v>Камско-Устьинский</c:v>
                </c:pt>
                <c:pt idx="28">
                  <c:v>Тукаевский</c:v>
                </c:pt>
                <c:pt idx="29">
                  <c:v>Верхнеуслонский</c:v>
                </c:pt>
                <c:pt idx="30">
                  <c:v>Менделеевский</c:v>
                </c:pt>
                <c:pt idx="31">
                  <c:v>Муслюмовский</c:v>
                </c:pt>
                <c:pt idx="32">
                  <c:v>Высокогорский</c:v>
                </c:pt>
                <c:pt idx="33">
                  <c:v>Мензелинский</c:v>
                </c:pt>
                <c:pt idx="34">
                  <c:v>Агрызский</c:v>
                </c:pt>
                <c:pt idx="35">
                  <c:v>Ютазинский</c:v>
                </c:pt>
              </c:strCache>
            </c:strRef>
          </c:cat>
          <c:val>
            <c:numRef>
              <c:f>мат!$C$2:$C$37</c:f>
              <c:numCache>
                <c:formatCode>General</c:formatCode>
                <c:ptCount val="36"/>
                <c:pt idx="0">
                  <c:v>74.510000000000005</c:v>
                </c:pt>
                <c:pt idx="1">
                  <c:v>73.03</c:v>
                </c:pt>
                <c:pt idx="2">
                  <c:v>72.290000000000006</c:v>
                </c:pt>
                <c:pt idx="3">
                  <c:v>72.069999999999993</c:v>
                </c:pt>
                <c:pt idx="4">
                  <c:v>71.08</c:v>
                </c:pt>
                <c:pt idx="5">
                  <c:v>69.95</c:v>
                </c:pt>
                <c:pt idx="6">
                  <c:v>69.55</c:v>
                </c:pt>
                <c:pt idx="7">
                  <c:v>69.440000000000026</c:v>
                </c:pt>
                <c:pt idx="8">
                  <c:v>69.209999999999994</c:v>
                </c:pt>
                <c:pt idx="9">
                  <c:v>68.930000000000007</c:v>
                </c:pt>
                <c:pt idx="10">
                  <c:v>68.510000000000005</c:v>
                </c:pt>
                <c:pt idx="11">
                  <c:v>68.39</c:v>
                </c:pt>
                <c:pt idx="12">
                  <c:v>66.349999999999994</c:v>
                </c:pt>
                <c:pt idx="13">
                  <c:v>66.3</c:v>
                </c:pt>
                <c:pt idx="14">
                  <c:v>65.75</c:v>
                </c:pt>
                <c:pt idx="15">
                  <c:v>65.679999999999978</c:v>
                </c:pt>
                <c:pt idx="16">
                  <c:v>65.66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60.78</c:v>
                </c:pt>
                <c:pt idx="21">
                  <c:v>60.56</c:v>
                </c:pt>
                <c:pt idx="22">
                  <c:v>59.55</c:v>
                </c:pt>
                <c:pt idx="23">
                  <c:v>59.45</c:v>
                </c:pt>
                <c:pt idx="24">
                  <c:v>59.220000000000013</c:v>
                </c:pt>
                <c:pt idx="25">
                  <c:v>58.58</c:v>
                </c:pt>
                <c:pt idx="26">
                  <c:v>58.32</c:v>
                </c:pt>
                <c:pt idx="27">
                  <c:v>57.790000000000013</c:v>
                </c:pt>
                <c:pt idx="28">
                  <c:v>57.720000000000013</c:v>
                </c:pt>
                <c:pt idx="29">
                  <c:v>57.11</c:v>
                </c:pt>
                <c:pt idx="30">
                  <c:v>56.18</c:v>
                </c:pt>
                <c:pt idx="31">
                  <c:v>55.82</c:v>
                </c:pt>
                <c:pt idx="32">
                  <c:v>55.05</c:v>
                </c:pt>
                <c:pt idx="33">
                  <c:v>54.48</c:v>
                </c:pt>
                <c:pt idx="34">
                  <c:v>51.34</c:v>
                </c:pt>
                <c:pt idx="35">
                  <c:v>50.02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4962688"/>
        <c:axId val="104964480"/>
      </c:barChart>
      <c:catAx>
        <c:axId val="1049626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04964480"/>
        <c:crosses val="autoZero"/>
        <c:auto val="1"/>
        <c:lblAlgn val="ctr"/>
        <c:lblOffset val="100"/>
        <c:noMultiLvlLbl val="0"/>
      </c:catAx>
      <c:valAx>
        <c:axId val="1049644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049626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рус!$B$1</c:f>
              <c:strCache>
                <c:ptCount val="1"/>
                <c:pt idx="0">
                  <c:v>Ср. итоговый балл</c:v>
                </c:pt>
              </c:strCache>
            </c:strRef>
          </c:tx>
          <c:spPr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7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8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9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0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1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2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3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4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5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6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7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8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9"/>
            <c:invertIfNegative val="0"/>
            <c:bubble3D val="0"/>
            <c:spPr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0"/>
            <c:invertIfNegative val="0"/>
            <c:bubble3D val="0"/>
            <c:spPr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4"/>
            <c:invertIfNegative val="0"/>
            <c:bubble3D val="0"/>
            <c:spPr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5"/>
            <c:invertIfNegative val="0"/>
            <c:bubble3D val="0"/>
            <c:spPr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6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7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8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9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0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рус!$A$2:$A$32</c:f>
              <c:strCache>
                <c:ptCount val="31"/>
                <c:pt idx="0">
                  <c:v>Заинский</c:v>
                </c:pt>
                <c:pt idx="1">
                  <c:v>Ново-Савиновский</c:v>
                </c:pt>
                <c:pt idx="2">
                  <c:v>Вахитовский</c:v>
                </c:pt>
                <c:pt idx="3">
                  <c:v>Актанышский</c:v>
                </c:pt>
                <c:pt idx="4">
                  <c:v>Тетюшский</c:v>
                </c:pt>
                <c:pt idx="5">
                  <c:v>Приволжский</c:v>
                </c:pt>
                <c:pt idx="6">
                  <c:v>г.Набережные Челны</c:v>
                </c:pt>
                <c:pt idx="7">
                  <c:v>Советский</c:v>
                </c:pt>
                <c:pt idx="8">
                  <c:v>Московский</c:v>
                </c:pt>
                <c:pt idx="9">
                  <c:v>Нижнекамский</c:v>
                </c:pt>
                <c:pt idx="10">
                  <c:v>Алексеевский</c:v>
                </c:pt>
                <c:pt idx="11">
                  <c:v>Арский</c:v>
                </c:pt>
                <c:pt idx="12">
                  <c:v>Буинский</c:v>
                </c:pt>
                <c:pt idx="13">
                  <c:v>Авиастроительный</c:v>
                </c:pt>
                <c:pt idx="14">
                  <c:v>Тюлячинский</c:v>
                </c:pt>
                <c:pt idx="15">
                  <c:v>Бугульминский</c:v>
                </c:pt>
                <c:pt idx="16">
                  <c:v>Лениногорский</c:v>
                </c:pt>
                <c:pt idx="17">
                  <c:v>Черемшанский</c:v>
                </c:pt>
                <c:pt idx="18">
                  <c:v>Атнинский</c:v>
                </c:pt>
                <c:pt idx="19">
                  <c:v>Аксубаевский</c:v>
                </c:pt>
                <c:pt idx="20">
                  <c:v>Зеленодольский</c:v>
                </c:pt>
                <c:pt idx="24">
                  <c:v>Сармановский</c:v>
                </c:pt>
                <c:pt idx="25">
                  <c:v>Лаишевский</c:v>
                </c:pt>
                <c:pt idx="26">
                  <c:v>Тукаевский</c:v>
                </c:pt>
                <c:pt idx="27">
                  <c:v>Ютазинский</c:v>
                </c:pt>
                <c:pt idx="28">
                  <c:v>Муслюмовский</c:v>
                </c:pt>
                <c:pt idx="29">
                  <c:v>Верхнеуслонский</c:v>
                </c:pt>
                <c:pt idx="30">
                  <c:v>Чистопольский</c:v>
                </c:pt>
              </c:strCache>
            </c:strRef>
          </c:cat>
          <c:val>
            <c:numRef>
              <c:f>рус!$B$2:$B$32</c:f>
              <c:numCache>
                <c:formatCode>General</c:formatCode>
                <c:ptCount val="31"/>
                <c:pt idx="0">
                  <c:v>85.169999999999987</c:v>
                </c:pt>
                <c:pt idx="1">
                  <c:v>85.16</c:v>
                </c:pt>
                <c:pt idx="2">
                  <c:v>84.81</c:v>
                </c:pt>
                <c:pt idx="3">
                  <c:v>84.3</c:v>
                </c:pt>
                <c:pt idx="4">
                  <c:v>84.02</c:v>
                </c:pt>
                <c:pt idx="5">
                  <c:v>83.77</c:v>
                </c:pt>
                <c:pt idx="6">
                  <c:v>83.669999999999987</c:v>
                </c:pt>
                <c:pt idx="7">
                  <c:v>83.669999999999987</c:v>
                </c:pt>
                <c:pt idx="8">
                  <c:v>83.52</c:v>
                </c:pt>
                <c:pt idx="9">
                  <c:v>83.33</c:v>
                </c:pt>
                <c:pt idx="10">
                  <c:v>82.83</c:v>
                </c:pt>
                <c:pt idx="11">
                  <c:v>82.78</c:v>
                </c:pt>
                <c:pt idx="12">
                  <c:v>82.69</c:v>
                </c:pt>
                <c:pt idx="13">
                  <c:v>82.3</c:v>
                </c:pt>
                <c:pt idx="14">
                  <c:v>82.11999999999999</c:v>
                </c:pt>
                <c:pt idx="15">
                  <c:v>82</c:v>
                </c:pt>
                <c:pt idx="16">
                  <c:v>81.8</c:v>
                </c:pt>
                <c:pt idx="17">
                  <c:v>81.09</c:v>
                </c:pt>
                <c:pt idx="18">
                  <c:v>80.92</c:v>
                </c:pt>
                <c:pt idx="19">
                  <c:v>80.77</c:v>
                </c:pt>
                <c:pt idx="20">
                  <c:v>80.61999999999999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76.36999999999999</c:v>
                </c:pt>
                <c:pt idx="25">
                  <c:v>76.069999999999993</c:v>
                </c:pt>
                <c:pt idx="26">
                  <c:v>75.11</c:v>
                </c:pt>
                <c:pt idx="27">
                  <c:v>74.760000000000005</c:v>
                </c:pt>
                <c:pt idx="28">
                  <c:v>74.489999999999995</c:v>
                </c:pt>
                <c:pt idx="29">
                  <c:v>74.440000000000026</c:v>
                </c:pt>
                <c:pt idx="30">
                  <c:v>73.36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1707264"/>
        <c:axId val="111708800"/>
      </c:barChart>
      <c:catAx>
        <c:axId val="1117072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14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11708800"/>
        <c:crosses val="autoZero"/>
        <c:auto val="1"/>
        <c:lblAlgn val="ctr"/>
        <c:lblOffset val="100"/>
        <c:noMultiLvlLbl val="0"/>
      </c:catAx>
      <c:valAx>
        <c:axId val="1117088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1707264"/>
        <c:crosses val="autoZero"/>
        <c:crossBetween val="between"/>
      </c:valAx>
    </c:plotArea>
    <c:plotVisOnly val="1"/>
    <c:dispBlanksAs val="gap"/>
    <c:showDLblsOverMax val="0"/>
  </c:chart>
  <c:spPr>
    <a:effectLst>
      <a:outerShdw blurRad="50800" dist="38100" dir="5400000" algn="t" rotWithShape="0">
        <a:prstClr val="black">
          <a:alpha val="40000"/>
        </a:prstClr>
      </a:outerShdw>
    </a:effectLst>
  </c:sp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активность!$B$3:$B$25</c:f>
              <c:strCache>
                <c:ptCount val="23"/>
                <c:pt idx="0">
                  <c:v>Азнакаевский</c:v>
                </c:pt>
                <c:pt idx="1">
                  <c:v>Вехнеуслонский</c:v>
                </c:pt>
                <c:pt idx="2">
                  <c:v>Тукаевский</c:v>
                </c:pt>
                <c:pt idx="3">
                  <c:v>Бавлинский</c:v>
                </c:pt>
                <c:pt idx="4">
                  <c:v>Альметьевский</c:v>
                </c:pt>
                <c:pt idx="5">
                  <c:v>Кировский и Московский</c:v>
                </c:pt>
                <c:pt idx="6">
                  <c:v>Вахитовский и Приволжский</c:v>
                </c:pt>
                <c:pt idx="7">
                  <c:v>Мензелинский</c:v>
                </c:pt>
                <c:pt idx="8">
                  <c:v>Агрызский</c:v>
                </c:pt>
                <c:pt idx="9">
                  <c:v>Бугульминский</c:v>
                </c:pt>
                <c:pt idx="13">
                  <c:v>Спасский</c:v>
                </c:pt>
                <c:pt idx="14">
                  <c:v>Кукморский</c:v>
                </c:pt>
                <c:pt idx="15">
                  <c:v>Тюлячинский</c:v>
                </c:pt>
                <c:pt idx="16">
                  <c:v>Нурлатский</c:v>
                </c:pt>
                <c:pt idx="17">
                  <c:v>Лаишевский</c:v>
                </c:pt>
                <c:pt idx="18">
                  <c:v>Рыбно-Слободский</c:v>
                </c:pt>
                <c:pt idx="19">
                  <c:v>Ютазинский</c:v>
                </c:pt>
                <c:pt idx="20">
                  <c:v>Кайбицкий</c:v>
                </c:pt>
                <c:pt idx="21">
                  <c:v>Буинский</c:v>
                </c:pt>
                <c:pt idx="22">
                  <c:v>Менделеевский</c:v>
                </c:pt>
              </c:strCache>
            </c:strRef>
          </c:cat>
          <c:val>
            <c:numRef>
              <c:f>активность!$C$3:$C$25</c:f>
              <c:numCache>
                <c:formatCode>General</c:formatCode>
                <c:ptCount val="23"/>
                <c:pt idx="0">
                  <c:v>1.9100000000000001</c:v>
                </c:pt>
                <c:pt idx="1">
                  <c:v>1.8800000000000001</c:v>
                </c:pt>
                <c:pt idx="2">
                  <c:v>1.2</c:v>
                </c:pt>
                <c:pt idx="3">
                  <c:v>1.1200000000000001</c:v>
                </c:pt>
                <c:pt idx="4">
                  <c:v>1.05</c:v>
                </c:pt>
                <c:pt idx="5">
                  <c:v>1.04</c:v>
                </c:pt>
                <c:pt idx="6">
                  <c:v>1.03</c:v>
                </c:pt>
                <c:pt idx="7">
                  <c:v>0.99</c:v>
                </c:pt>
                <c:pt idx="8">
                  <c:v>0.98</c:v>
                </c:pt>
                <c:pt idx="9">
                  <c:v>0.97000000000000064</c:v>
                </c:pt>
                <c:pt idx="13">
                  <c:v>0.53</c:v>
                </c:pt>
                <c:pt idx="14">
                  <c:v>0.52</c:v>
                </c:pt>
                <c:pt idx="15">
                  <c:v>0.51</c:v>
                </c:pt>
                <c:pt idx="16">
                  <c:v>0.47000000000000008</c:v>
                </c:pt>
                <c:pt idx="17">
                  <c:v>0.46</c:v>
                </c:pt>
                <c:pt idx="18">
                  <c:v>0.45</c:v>
                </c:pt>
                <c:pt idx="19">
                  <c:v>0.45</c:v>
                </c:pt>
                <c:pt idx="20">
                  <c:v>0.43000000000000038</c:v>
                </c:pt>
                <c:pt idx="21">
                  <c:v>0.39000000000000085</c:v>
                </c:pt>
                <c:pt idx="22">
                  <c:v>0.38000000000000084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7519488"/>
        <c:axId val="117521024"/>
      </c:barChart>
      <c:catAx>
        <c:axId val="1175194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17521024"/>
        <c:crosses val="autoZero"/>
        <c:auto val="1"/>
        <c:lblAlgn val="ctr"/>
        <c:lblOffset val="100"/>
        <c:noMultiLvlLbl val="0"/>
      </c:catAx>
      <c:valAx>
        <c:axId val="117521024"/>
        <c:scaling>
          <c:orientation val="minMax"/>
          <c:max val="2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75194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622812773403307E-2"/>
          <c:y val="2.5166508720185561E-2"/>
          <c:w val="0.93293274278215155"/>
          <c:h val="0.54079411151254875"/>
        </c:manualLayout>
      </c:layout>
      <c:barChart>
        <c:barDir val="col"/>
        <c:grouping val="clustered"/>
        <c:varyColors val="0"/>
        <c:ser>
          <c:idx val="0"/>
          <c:order val="0"/>
          <c:spPr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7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8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9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0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1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2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3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4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5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6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7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8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9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0"/>
            <c:invertIfNegative val="0"/>
            <c:bubble3D val="0"/>
            <c:spPr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4"/>
            <c:invertIfNegative val="0"/>
            <c:bubble3D val="0"/>
            <c:spPr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5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6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7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8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9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0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1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2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3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4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5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6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7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8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9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0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Лист7!$A$1:$A$41</c:f>
              <c:strCache>
                <c:ptCount val="41"/>
                <c:pt idx="0">
                  <c:v>Кукморский</c:v>
                </c:pt>
                <c:pt idx="1">
                  <c:v>Сабинский</c:v>
                </c:pt>
                <c:pt idx="2">
                  <c:v>Кайбицкий</c:v>
                </c:pt>
                <c:pt idx="3">
                  <c:v>Тетюшский</c:v>
                </c:pt>
                <c:pt idx="4">
                  <c:v>Камско-Устьинский</c:v>
                </c:pt>
                <c:pt idx="5">
                  <c:v>Мамадышский</c:v>
                </c:pt>
                <c:pt idx="6">
                  <c:v>Арский</c:v>
                </c:pt>
                <c:pt idx="7">
                  <c:v>Бугульминский</c:v>
                </c:pt>
                <c:pt idx="8">
                  <c:v>Буинский</c:v>
                </c:pt>
                <c:pt idx="9">
                  <c:v>Нурлатский</c:v>
                </c:pt>
                <c:pt idx="10">
                  <c:v>Атнинский</c:v>
                </c:pt>
                <c:pt idx="11">
                  <c:v>Балтасинский</c:v>
                </c:pt>
                <c:pt idx="12">
                  <c:v>Авиастроительный и Ново-Савиновский</c:v>
                </c:pt>
                <c:pt idx="13">
                  <c:v>Вахитовский и Приволжский</c:v>
                </c:pt>
                <c:pt idx="14">
                  <c:v>Сармановский</c:v>
                </c:pt>
                <c:pt idx="15">
                  <c:v>Азнакаевский</c:v>
                </c:pt>
                <c:pt idx="16">
                  <c:v>г.Набережные Челны</c:v>
                </c:pt>
                <c:pt idx="17">
                  <c:v>Лаишевский</c:v>
                </c:pt>
                <c:pt idx="18">
                  <c:v>Пестречинский</c:v>
                </c:pt>
                <c:pt idx="19">
                  <c:v>Тюлячинский</c:v>
                </c:pt>
                <c:pt idx="20">
                  <c:v>Чистопольский</c:v>
                </c:pt>
                <c:pt idx="24">
                  <c:v>Советский</c:v>
                </c:pt>
                <c:pt idx="25">
                  <c:v>Мензелинский</c:v>
                </c:pt>
                <c:pt idx="26">
                  <c:v>Черемшанский</c:v>
                </c:pt>
                <c:pt idx="27">
                  <c:v>Муслюмовский</c:v>
                </c:pt>
                <c:pt idx="28">
                  <c:v>Дрожжановский</c:v>
                </c:pt>
                <c:pt idx="29">
                  <c:v>Зеленодольский</c:v>
                </c:pt>
                <c:pt idx="30">
                  <c:v>Агрызский</c:v>
                </c:pt>
                <c:pt idx="31">
                  <c:v>Верхнеуслонский</c:v>
                </c:pt>
                <c:pt idx="32">
                  <c:v>Аксубаевский</c:v>
                </c:pt>
                <c:pt idx="33">
                  <c:v>Высокогорский</c:v>
                </c:pt>
                <c:pt idx="34">
                  <c:v>Лениногорский</c:v>
                </c:pt>
                <c:pt idx="35">
                  <c:v>Менделеевский</c:v>
                </c:pt>
                <c:pt idx="36">
                  <c:v>Нижнекамский</c:v>
                </c:pt>
                <c:pt idx="37">
                  <c:v>Рыбно-Слободский</c:v>
                </c:pt>
                <c:pt idx="38">
                  <c:v>Заинский</c:v>
                </c:pt>
                <c:pt idx="39">
                  <c:v>Елабужский</c:v>
                </c:pt>
                <c:pt idx="40">
                  <c:v>Новошешминский</c:v>
                </c:pt>
              </c:strCache>
            </c:strRef>
          </c:cat>
          <c:val>
            <c:numRef>
              <c:f>Лист7!$B$1:$B$41</c:f>
              <c:numCache>
                <c:formatCode>General</c:formatCode>
                <c:ptCount val="41"/>
                <c:pt idx="0">
                  <c:v>4.0199999999999996</c:v>
                </c:pt>
                <c:pt idx="1">
                  <c:v>4</c:v>
                </c:pt>
                <c:pt idx="2">
                  <c:v>3.98</c:v>
                </c:pt>
                <c:pt idx="3">
                  <c:v>3.98</c:v>
                </c:pt>
                <c:pt idx="4">
                  <c:v>3.9699999999999998</c:v>
                </c:pt>
                <c:pt idx="5">
                  <c:v>3.9699999999999998</c:v>
                </c:pt>
                <c:pt idx="6">
                  <c:v>3.94</c:v>
                </c:pt>
                <c:pt idx="7">
                  <c:v>3.9299999999999997</c:v>
                </c:pt>
                <c:pt idx="8">
                  <c:v>3.9099999999999997</c:v>
                </c:pt>
                <c:pt idx="9">
                  <c:v>3.9099999999999997</c:v>
                </c:pt>
                <c:pt idx="10">
                  <c:v>3.9</c:v>
                </c:pt>
                <c:pt idx="11">
                  <c:v>3.9</c:v>
                </c:pt>
                <c:pt idx="12">
                  <c:v>3.8899999999999997</c:v>
                </c:pt>
                <c:pt idx="13">
                  <c:v>3.8899999999999997</c:v>
                </c:pt>
                <c:pt idx="14">
                  <c:v>3.86</c:v>
                </c:pt>
                <c:pt idx="15">
                  <c:v>3.8499999999999988</c:v>
                </c:pt>
                <c:pt idx="16">
                  <c:v>3.8299999999999987</c:v>
                </c:pt>
                <c:pt idx="17">
                  <c:v>3.8299999999999987</c:v>
                </c:pt>
                <c:pt idx="18">
                  <c:v>3.8299999999999987</c:v>
                </c:pt>
                <c:pt idx="19">
                  <c:v>3.8299999999999987</c:v>
                </c:pt>
                <c:pt idx="20">
                  <c:v>3.8099999999999987</c:v>
                </c:pt>
                <c:pt idx="24">
                  <c:v>3.77</c:v>
                </c:pt>
                <c:pt idx="25">
                  <c:v>3.7600000000000002</c:v>
                </c:pt>
                <c:pt idx="26">
                  <c:v>3.7600000000000002</c:v>
                </c:pt>
                <c:pt idx="27">
                  <c:v>3.75</c:v>
                </c:pt>
                <c:pt idx="28">
                  <c:v>3.74</c:v>
                </c:pt>
                <c:pt idx="29">
                  <c:v>3.73</c:v>
                </c:pt>
                <c:pt idx="30">
                  <c:v>3.71</c:v>
                </c:pt>
                <c:pt idx="31">
                  <c:v>3.71</c:v>
                </c:pt>
                <c:pt idx="32">
                  <c:v>3.7</c:v>
                </c:pt>
                <c:pt idx="33">
                  <c:v>3.7</c:v>
                </c:pt>
                <c:pt idx="34">
                  <c:v>3.7</c:v>
                </c:pt>
                <c:pt idx="35">
                  <c:v>3.7</c:v>
                </c:pt>
                <c:pt idx="36">
                  <c:v>3.69</c:v>
                </c:pt>
                <c:pt idx="37">
                  <c:v>3.68</c:v>
                </c:pt>
                <c:pt idx="38">
                  <c:v>3.67</c:v>
                </c:pt>
                <c:pt idx="39">
                  <c:v>3.64</c:v>
                </c:pt>
                <c:pt idx="40">
                  <c:v>3.61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7999488"/>
        <c:axId val="118001024"/>
      </c:barChart>
      <c:catAx>
        <c:axId val="1179994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18001024"/>
        <c:crosses val="autoZero"/>
        <c:auto val="1"/>
        <c:lblAlgn val="ctr"/>
        <c:lblOffset val="100"/>
        <c:noMultiLvlLbl val="0"/>
      </c:catAx>
      <c:valAx>
        <c:axId val="118001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79994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  <a:ln>
              <a:solidFill>
                <a:srgbClr val="FF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Лист5!$B$2:$B$33</c:f>
              <c:strCache>
                <c:ptCount val="32"/>
                <c:pt idx="0">
                  <c:v>Муслюмовский</c:v>
                </c:pt>
                <c:pt idx="1">
                  <c:v>Сабинский</c:v>
                </c:pt>
                <c:pt idx="2">
                  <c:v>Буинский</c:v>
                </c:pt>
                <c:pt idx="3">
                  <c:v>Апастовский</c:v>
                </c:pt>
                <c:pt idx="4">
                  <c:v>Тюлячинский</c:v>
                </c:pt>
                <c:pt idx="5">
                  <c:v>Камско-Устьинский</c:v>
                </c:pt>
                <c:pt idx="6">
                  <c:v>Альметьевский</c:v>
                </c:pt>
                <c:pt idx="7">
                  <c:v>Азнакаевский</c:v>
                </c:pt>
                <c:pt idx="8">
                  <c:v>Заинский</c:v>
                </c:pt>
                <c:pt idx="9">
                  <c:v>Вахитовский и Приволжский</c:v>
                </c:pt>
                <c:pt idx="10">
                  <c:v>Рыбно-Слободский</c:v>
                </c:pt>
                <c:pt idx="11">
                  <c:v>Советский</c:v>
                </c:pt>
                <c:pt idx="12">
                  <c:v>Черемшанский</c:v>
                </c:pt>
                <c:pt idx="13">
                  <c:v>Бавлинский</c:v>
                </c:pt>
                <c:pt idx="14">
                  <c:v>Лаишевский</c:v>
                </c:pt>
                <c:pt idx="15">
                  <c:v>Чистопольский</c:v>
                </c:pt>
                <c:pt idx="16">
                  <c:v>Высокогорский</c:v>
                </c:pt>
                <c:pt idx="17">
                  <c:v>Верхнеуслонский</c:v>
                </c:pt>
                <c:pt idx="18">
                  <c:v>Бугульминский</c:v>
                </c:pt>
                <c:pt idx="19">
                  <c:v>г.Набережные Челны</c:v>
                </c:pt>
                <c:pt idx="20">
                  <c:v>Авиастроительный и Ново-Савиновский</c:v>
                </c:pt>
                <c:pt idx="21">
                  <c:v>Аксубаевский</c:v>
                </c:pt>
                <c:pt idx="22">
                  <c:v>Кировский и Московский</c:v>
                </c:pt>
                <c:pt idx="23">
                  <c:v>Новошешминский</c:v>
                </c:pt>
                <c:pt idx="24">
                  <c:v>Алексеевский</c:v>
                </c:pt>
                <c:pt idx="25">
                  <c:v>Зеленодольский</c:v>
                </c:pt>
                <c:pt idx="26">
                  <c:v>Лениногорский</c:v>
                </c:pt>
                <c:pt idx="27">
                  <c:v>Спасский</c:v>
                </c:pt>
                <c:pt idx="28">
                  <c:v>Менделеевский</c:v>
                </c:pt>
                <c:pt idx="29">
                  <c:v>Елабужский</c:v>
                </c:pt>
                <c:pt idx="30">
                  <c:v>Нижнекамский</c:v>
                </c:pt>
                <c:pt idx="31">
                  <c:v>Агрызский</c:v>
                </c:pt>
              </c:strCache>
            </c:strRef>
          </c:cat>
          <c:val>
            <c:numRef>
              <c:f>Лист5!$C$2:$C$33</c:f>
              <c:numCache>
                <c:formatCode>General</c:formatCode>
                <c:ptCount val="32"/>
                <c:pt idx="0">
                  <c:v>0.70000000000000062</c:v>
                </c:pt>
                <c:pt idx="1">
                  <c:v>0.70000000000000062</c:v>
                </c:pt>
                <c:pt idx="2">
                  <c:v>0.77000000000000146</c:v>
                </c:pt>
                <c:pt idx="3">
                  <c:v>0.89</c:v>
                </c:pt>
                <c:pt idx="4">
                  <c:v>1.02</c:v>
                </c:pt>
                <c:pt idx="5">
                  <c:v>1.139999999999997</c:v>
                </c:pt>
                <c:pt idx="6">
                  <c:v>1.35</c:v>
                </c:pt>
                <c:pt idx="7">
                  <c:v>1.46</c:v>
                </c:pt>
                <c:pt idx="8">
                  <c:v>1.53</c:v>
                </c:pt>
                <c:pt idx="9">
                  <c:v>1.61</c:v>
                </c:pt>
                <c:pt idx="10">
                  <c:v>1.74</c:v>
                </c:pt>
                <c:pt idx="11">
                  <c:v>1.77</c:v>
                </c:pt>
                <c:pt idx="12">
                  <c:v>1.84</c:v>
                </c:pt>
                <c:pt idx="13">
                  <c:v>1.85</c:v>
                </c:pt>
                <c:pt idx="14">
                  <c:v>1.9700000000000026</c:v>
                </c:pt>
                <c:pt idx="15">
                  <c:v>1.9800000000000029</c:v>
                </c:pt>
                <c:pt idx="16">
                  <c:v>2.0099999999999998</c:v>
                </c:pt>
                <c:pt idx="17">
                  <c:v>2.0299999999999998</c:v>
                </c:pt>
                <c:pt idx="18">
                  <c:v>2.2400000000000002</c:v>
                </c:pt>
                <c:pt idx="19">
                  <c:v>2.2799999999999998</c:v>
                </c:pt>
                <c:pt idx="20">
                  <c:v>2.3899999999999997</c:v>
                </c:pt>
                <c:pt idx="21">
                  <c:v>2.5099999999999998</c:v>
                </c:pt>
                <c:pt idx="22">
                  <c:v>3.13</c:v>
                </c:pt>
                <c:pt idx="23">
                  <c:v>3.54</c:v>
                </c:pt>
                <c:pt idx="24">
                  <c:v>3.61</c:v>
                </c:pt>
                <c:pt idx="25">
                  <c:v>3.7</c:v>
                </c:pt>
                <c:pt idx="26">
                  <c:v>3.7</c:v>
                </c:pt>
                <c:pt idx="27">
                  <c:v>3.8099999999999987</c:v>
                </c:pt>
                <c:pt idx="28">
                  <c:v>3.8499999999999988</c:v>
                </c:pt>
                <c:pt idx="29">
                  <c:v>4.08</c:v>
                </c:pt>
                <c:pt idx="30">
                  <c:v>4.1899999999999995</c:v>
                </c:pt>
                <c:pt idx="31">
                  <c:v>4.28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073216"/>
        <c:axId val="118074752"/>
      </c:barChart>
      <c:catAx>
        <c:axId val="1180732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18074752"/>
        <c:crosses val="autoZero"/>
        <c:auto val="1"/>
        <c:lblAlgn val="ctr"/>
        <c:lblOffset val="100"/>
        <c:noMultiLvlLbl val="0"/>
      </c:catAx>
      <c:valAx>
        <c:axId val="1180747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80732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6434813483956922E-2"/>
          <c:y val="2.4984398261961072E-2"/>
          <c:w val="0.93804495778097863"/>
          <c:h val="0.58159310312810852"/>
        </c:manualLayout>
      </c:layout>
      <c:barChart>
        <c:barDir val="col"/>
        <c:grouping val="clustered"/>
        <c:varyColors val="0"/>
        <c:ser>
          <c:idx val="0"/>
          <c:order val="0"/>
          <c:spPr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7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8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9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0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1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2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3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4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5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6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7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8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9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0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1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2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3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4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5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6"/>
            <c:invertIfNegative val="0"/>
            <c:bubble3D val="0"/>
            <c:spPr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0"/>
            <c:invertIfNegative val="0"/>
            <c:bubble3D val="0"/>
            <c:spPr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1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2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3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4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5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6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7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8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9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0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1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2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3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4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5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Лист8!$A$1:$A$46</c:f>
              <c:strCache>
                <c:ptCount val="46"/>
                <c:pt idx="0">
                  <c:v>Буинский</c:v>
                </c:pt>
                <c:pt idx="1">
                  <c:v>Дрожжановский</c:v>
                </c:pt>
                <c:pt idx="2">
                  <c:v>Арский</c:v>
                </c:pt>
                <c:pt idx="3">
                  <c:v>Актанышский</c:v>
                </c:pt>
                <c:pt idx="4">
                  <c:v>Алькеевский</c:v>
                </c:pt>
                <c:pt idx="5">
                  <c:v>Муслюмовский</c:v>
                </c:pt>
                <c:pt idx="6">
                  <c:v>Сабинский</c:v>
                </c:pt>
                <c:pt idx="7">
                  <c:v>Азнакаевский</c:v>
                </c:pt>
                <c:pt idx="8">
                  <c:v>Пестречинский</c:v>
                </c:pt>
                <c:pt idx="9">
                  <c:v>Атнинский</c:v>
                </c:pt>
                <c:pt idx="10">
                  <c:v>Тюлячинский</c:v>
                </c:pt>
                <c:pt idx="11">
                  <c:v>Балтасинский</c:v>
                </c:pt>
                <c:pt idx="12">
                  <c:v>Кукморский</c:v>
                </c:pt>
                <c:pt idx="13">
                  <c:v>Мамадышский</c:v>
                </c:pt>
                <c:pt idx="14">
                  <c:v>Нурлатский</c:v>
                </c:pt>
                <c:pt idx="15">
                  <c:v>Сармановский</c:v>
                </c:pt>
                <c:pt idx="16">
                  <c:v>Черемшанский</c:v>
                </c:pt>
                <c:pt idx="17">
                  <c:v>Кайбицкий</c:v>
                </c:pt>
                <c:pt idx="18">
                  <c:v>Спасский</c:v>
                </c:pt>
                <c:pt idx="19">
                  <c:v>Бавлинский</c:v>
                </c:pt>
                <c:pt idx="20">
                  <c:v>Вахитовский и Приволжский</c:v>
                </c:pt>
                <c:pt idx="21">
                  <c:v>Новошешминский</c:v>
                </c:pt>
                <c:pt idx="22">
                  <c:v>Тетюшский</c:v>
                </c:pt>
                <c:pt idx="23">
                  <c:v>Альметьевский</c:v>
                </c:pt>
                <c:pt idx="24">
                  <c:v>Камско-Устьинский</c:v>
                </c:pt>
                <c:pt idx="25">
                  <c:v>Заинский</c:v>
                </c:pt>
                <c:pt idx="26">
                  <c:v>Апастовский</c:v>
                </c:pt>
                <c:pt idx="30">
                  <c:v>Мензелинский</c:v>
                </c:pt>
                <c:pt idx="31">
                  <c:v>Кировский и Московский</c:v>
                </c:pt>
                <c:pt idx="32">
                  <c:v>Ютазинский</c:v>
                </c:pt>
                <c:pt idx="33">
                  <c:v>Лаишевский</c:v>
                </c:pt>
                <c:pt idx="34">
                  <c:v>Тукаевский</c:v>
                </c:pt>
                <c:pt idx="35">
                  <c:v>Авиастроительный и Ново-Савиновский</c:v>
                </c:pt>
                <c:pt idx="36">
                  <c:v>Бугульминский</c:v>
                </c:pt>
                <c:pt idx="37">
                  <c:v>Аксубаевский</c:v>
                </c:pt>
                <c:pt idx="38">
                  <c:v>г.Набережные Челны</c:v>
                </c:pt>
                <c:pt idx="39">
                  <c:v>Елабужский</c:v>
                </c:pt>
                <c:pt idx="40">
                  <c:v>Лениногорский</c:v>
                </c:pt>
                <c:pt idx="41">
                  <c:v>Чистопольский</c:v>
                </c:pt>
                <c:pt idx="42">
                  <c:v>Высокогорский</c:v>
                </c:pt>
                <c:pt idx="43">
                  <c:v>Менделеевский</c:v>
                </c:pt>
                <c:pt idx="44">
                  <c:v>Агрызский</c:v>
                </c:pt>
                <c:pt idx="45">
                  <c:v>Нижнекамский</c:v>
                </c:pt>
              </c:strCache>
            </c:strRef>
          </c:cat>
          <c:val>
            <c:numRef>
              <c:f>Лист8!$B$1:$B$46</c:f>
              <c:numCache>
                <c:formatCode>General</c:formatCode>
                <c:ptCount val="46"/>
                <c:pt idx="0">
                  <c:v>4.6199999999999966</c:v>
                </c:pt>
                <c:pt idx="1">
                  <c:v>4.6199999999999966</c:v>
                </c:pt>
                <c:pt idx="2">
                  <c:v>4.5999999999999996</c:v>
                </c:pt>
                <c:pt idx="3">
                  <c:v>4.5599999999999996</c:v>
                </c:pt>
                <c:pt idx="4">
                  <c:v>4.54</c:v>
                </c:pt>
                <c:pt idx="5">
                  <c:v>4.51</c:v>
                </c:pt>
                <c:pt idx="6">
                  <c:v>4.51</c:v>
                </c:pt>
                <c:pt idx="7">
                  <c:v>4.49</c:v>
                </c:pt>
                <c:pt idx="8">
                  <c:v>4.4400000000000004</c:v>
                </c:pt>
                <c:pt idx="9">
                  <c:v>4.42</c:v>
                </c:pt>
                <c:pt idx="10">
                  <c:v>4.41</c:v>
                </c:pt>
                <c:pt idx="11">
                  <c:v>4.4000000000000004</c:v>
                </c:pt>
                <c:pt idx="12">
                  <c:v>4.38</c:v>
                </c:pt>
                <c:pt idx="13">
                  <c:v>4.38</c:v>
                </c:pt>
                <c:pt idx="14">
                  <c:v>4.3599999999999985</c:v>
                </c:pt>
                <c:pt idx="15">
                  <c:v>4.3599999999999985</c:v>
                </c:pt>
                <c:pt idx="16">
                  <c:v>4.34</c:v>
                </c:pt>
                <c:pt idx="17">
                  <c:v>4.33</c:v>
                </c:pt>
                <c:pt idx="18">
                  <c:v>4.33</c:v>
                </c:pt>
                <c:pt idx="19">
                  <c:v>4.3199999999999985</c:v>
                </c:pt>
                <c:pt idx="20">
                  <c:v>4.29</c:v>
                </c:pt>
                <c:pt idx="21">
                  <c:v>4.29</c:v>
                </c:pt>
                <c:pt idx="22">
                  <c:v>4.28</c:v>
                </c:pt>
                <c:pt idx="23">
                  <c:v>4.2699999999999996</c:v>
                </c:pt>
                <c:pt idx="24">
                  <c:v>4.2699999999999996</c:v>
                </c:pt>
                <c:pt idx="25">
                  <c:v>4.24</c:v>
                </c:pt>
                <c:pt idx="26">
                  <c:v>4.2300000000000004</c:v>
                </c:pt>
                <c:pt idx="30">
                  <c:v>4.2</c:v>
                </c:pt>
                <c:pt idx="31">
                  <c:v>4.1899999999999995</c:v>
                </c:pt>
                <c:pt idx="32">
                  <c:v>4.18</c:v>
                </c:pt>
                <c:pt idx="33">
                  <c:v>4.1599999999999975</c:v>
                </c:pt>
                <c:pt idx="34">
                  <c:v>4.1599999999999975</c:v>
                </c:pt>
                <c:pt idx="35">
                  <c:v>4.1499999999999995</c:v>
                </c:pt>
                <c:pt idx="36">
                  <c:v>4.1499999999999995</c:v>
                </c:pt>
                <c:pt idx="37">
                  <c:v>4.1399999999999997</c:v>
                </c:pt>
                <c:pt idx="38">
                  <c:v>4.13</c:v>
                </c:pt>
                <c:pt idx="39">
                  <c:v>4.1099999999999985</c:v>
                </c:pt>
                <c:pt idx="40">
                  <c:v>4.1099999999999985</c:v>
                </c:pt>
                <c:pt idx="41">
                  <c:v>4.0999999999999996</c:v>
                </c:pt>
                <c:pt idx="42">
                  <c:v>4.08</c:v>
                </c:pt>
                <c:pt idx="43">
                  <c:v>4.05</c:v>
                </c:pt>
                <c:pt idx="44">
                  <c:v>4.01</c:v>
                </c:pt>
                <c:pt idx="45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1046144"/>
        <c:axId val="81047936"/>
      </c:barChart>
      <c:catAx>
        <c:axId val="810461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12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81047936"/>
        <c:crosses val="autoZero"/>
        <c:auto val="1"/>
        <c:lblAlgn val="ctr"/>
        <c:lblOffset val="100"/>
        <c:noMultiLvlLbl val="0"/>
      </c:catAx>
      <c:valAx>
        <c:axId val="810479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810461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Лист6!$B$2:$B$33</c:f>
              <c:strCache>
                <c:ptCount val="32"/>
                <c:pt idx="0">
                  <c:v>Азнакаевский</c:v>
                </c:pt>
                <c:pt idx="1">
                  <c:v>Мензелинский</c:v>
                </c:pt>
                <c:pt idx="2">
                  <c:v>Тукаевский</c:v>
                </c:pt>
                <c:pt idx="3">
                  <c:v>Мамадышский</c:v>
                </c:pt>
                <c:pt idx="4">
                  <c:v>г.Набережные Челны</c:v>
                </c:pt>
                <c:pt idx="5">
                  <c:v>Тетюшский</c:v>
                </c:pt>
                <c:pt idx="6">
                  <c:v>Альметьевский</c:v>
                </c:pt>
                <c:pt idx="7">
                  <c:v>Апастовский</c:v>
                </c:pt>
                <c:pt idx="8">
                  <c:v>Верхнеуслонский</c:v>
                </c:pt>
                <c:pt idx="9">
                  <c:v>Советский</c:v>
                </c:pt>
                <c:pt idx="10">
                  <c:v>Черемшанский</c:v>
                </c:pt>
                <c:pt idx="11">
                  <c:v>Лаишевский</c:v>
                </c:pt>
                <c:pt idx="12">
                  <c:v>Кировский и Московский</c:v>
                </c:pt>
                <c:pt idx="13">
                  <c:v>Вахитовский и Приволжский</c:v>
                </c:pt>
                <c:pt idx="14">
                  <c:v>Новошешминский</c:v>
                </c:pt>
                <c:pt idx="15">
                  <c:v>Камско-Устьинский</c:v>
                </c:pt>
                <c:pt idx="16">
                  <c:v>Бавлинский</c:v>
                </c:pt>
                <c:pt idx="17">
                  <c:v>Заинский</c:v>
                </c:pt>
                <c:pt idx="18">
                  <c:v>Высокогорский</c:v>
                </c:pt>
                <c:pt idx="19">
                  <c:v>Зеленодольский</c:v>
                </c:pt>
                <c:pt idx="20">
                  <c:v>Лениногорский</c:v>
                </c:pt>
                <c:pt idx="21">
                  <c:v>Спасский</c:v>
                </c:pt>
                <c:pt idx="22">
                  <c:v>Чистопольский</c:v>
                </c:pt>
                <c:pt idx="23">
                  <c:v>Аксубаевский</c:v>
                </c:pt>
                <c:pt idx="24">
                  <c:v>Алексеевский</c:v>
                </c:pt>
                <c:pt idx="25">
                  <c:v>Бугульминский</c:v>
                </c:pt>
                <c:pt idx="26">
                  <c:v>Елабужский</c:v>
                </c:pt>
                <c:pt idx="27">
                  <c:v>Авиастроительный и Ново-Савиновский</c:v>
                </c:pt>
                <c:pt idx="28">
                  <c:v>Рыбно-Слободский</c:v>
                </c:pt>
                <c:pt idx="29">
                  <c:v>Нижнекамский</c:v>
                </c:pt>
                <c:pt idx="30">
                  <c:v>Агрызский</c:v>
                </c:pt>
                <c:pt idx="31">
                  <c:v>Менделеевский</c:v>
                </c:pt>
              </c:strCache>
            </c:strRef>
          </c:cat>
          <c:val>
            <c:numRef>
              <c:f>Лист6!$C$2:$C$33</c:f>
              <c:numCache>
                <c:formatCode>General</c:formatCode>
                <c:ptCount val="32"/>
                <c:pt idx="0">
                  <c:v>0.58000000000000007</c:v>
                </c:pt>
                <c:pt idx="1">
                  <c:v>0.68</c:v>
                </c:pt>
                <c:pt idx="2">
                  <c:v>0.74000000000000088</c:v>
                </c:pt>
                <c:pt idx="3">
                  <c:v>0.78</c:v>
                </c:pt>
                <c:pt idx="4">
                  <c:v>0.91</c:v>
                </c:pt>
                <c:pt idx="5">
                  <c:v>1.08</c:v>
                </c:pt>
                <c:pt idx="6">
                  <c:v>1.25</c:v>
                </c:pt>
                <c:pt idx="7">
                  <c:v>1.34</c:v>
                </c:pt>
                <c:pt idx="8">
                  <c:v>1.35</c:v>
                </c:pt>
                <c:pt idx="9">
                  <c:v>1.3800000000000001</c:v>
                </c:pt>
                <c:pt idx="10">
                  <c:v>1.47</c:v>
                </c:pt>
                <c:pt idx="11">
                  <c:v>1.9600000000000017</c:v>
                </c:pt>
                <c:pt idx="12">
                  <c:v>1.9700000000000017</c:v>
                </c:pt>
                <c:pt idx="13">
                  <c:v>2</c:v>
                </c:pt>
                <c:pt idx="14">
                  <c:v>2.2000000000000002</c:v>
                </c:pt>
                <c:pt idx="15">
                  <c:v>2.29</c:v>
                </c:pt>
                <c:pt idx="16">
                  <c:v>2.38</c:v>
                </c:pt>
                <c:pt idx="17">
                  <c:v>2.3899999999999997</c:v>
                </c:pt>
                <c:pt idx="18">
                  <c:v>2.46</c:v>
                </c:pt>
                <c:pt idx="19">
                  <c:v>2.9299999999999997</c:v>
                </c:pt>
                <c:pt idx="20">
                  <c:v>2.94</c:v>
                </c:pt>
                <c:pt idx="21">
                  <c:v>2.9699999999999998</c:v>
                </c:pt>
                <c:pt idx="22">
                  <c:v>2.9699999999999998</c:v>
                </c:pt>
                <c:pt idx="23">
                  <c:v>3.01</c:v>
                </c:pt>
                <c:pt idx="24">
                  <c:v>3.2800000000000002</c:v>
                </c:pt>
                <c:pt idx="25">
                  <c:v>3.73</c:v>
                </c:pt>
                <c:pt idx="26">
                  <c:v>3.8299999999999987</c:v>
                </c:pt>
                <c:pt idx="27">
                  <c:v>3.86</c:v>
                </c:pt>
                <c:pt idx="28">
                  <c:v>4.17</c:v>
                </c:pt>
                <c:pt idx="29">
                  <c:v>5.1199999999999966</c:v>
                </c:pt>
                <c:pt idx="30">
                  <c:v>6.1199999999999966</c:v>
                </c:pt>
                <c:pt idx="31">
                  <c:v>6.41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5008256"/>
        <c:axId val="95009792"/>
      </c:barChart>
      <c:catAx>
        <c:axId val="950082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95009792"/>
        <c:crosses val="autoZero"/>
        <c:auto val="1"/>
        <c:lblAlgn val="ctr"/>
        <c:lblOffset val="100"/>
        <c:noMultiLvlLbl val="0"/>
      </c:catAx>
      <c:valAx>
        <c:axId val="950097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9500825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0.04687</cdr:x>
      <cdr:y>0.08861</cdr:y>
    </cdr:from>
    <cdr:to>
      <cdr:x>1</cdr:x>
      <cdr:y>0.08861</cdr:y>
    </cdr:to>
    <cdr:sp macro="" textlink="">
      <cdr:nvSpPr>
        <cdr:cNvPr id="7" name="Прямая соединительная линия 6"/>
        <cdr:cNvSpPr/>
      </cdr:nvSpPr>
      <cdr:spPr>
        <a:xfrm xmlns:a="http://schemas.openxmlformats.org/drawingml/2006/main">
          <a:off x="428596" y="500066"/>
          <a:ext cx="8715404" cy="0"/>
        </a:xfrm>
        <a:prstGeom xmlns:a="http://schemas.openxmlformats.org/drawingml/2006/main" prst="line">
          <a:avLst/>
        </a:prstGeom>
        <a:ln xmlns:a="http://schemas.openxmlformats.org/drawingml/2006/main" w="38100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0.04878</cdr:x>
      <cdr:y>0.31169</cdr:y>
    </cdr:from>
    <cdr:to>
      <cdr:x>0.97561</cdr:x>
      <cdr:y>0.31169</cdr:y>
    </cdr:to>
    <cdr:sp macro="" textlink="">
      <cdr:nvSpPr>
        <cdr:cNvPr id="3" name="Прямая соединительная линия 2"/>
        <cdr:cNvSpPr/>
      </cdr:nvSpPr>
      <cdr:spPr>
        <a:xfrm xmlns:a="http://schemas.openxmlformats.org/drawingml/2006/main">
          <a:off x="428628" y="1714512"/>
          <a:ext cx="8143932" cy="0"/>
        </a:xfrm>
        <a:prstGeom xmlns:a="http://schemas.openxmlformats.org/drawingml/2006/main" prst="line">
          <a:avLst/>
        </a:prstGeom>
        <a:ln xmlns:a="http://schemas.openxmlformats.org/drawingml/2006/main" w="38100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0.06504</cdr:x>
      <cdr:y>0.24675</cdr:y>
    </cdr:from>
    <cdr:to>
      <cdr:x>0.26016</cdr:x>
      <cdr:y>0.2987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71504" y="1357322"/>
          <a:ext cx="1714495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РТ – 2,</a:t>
          </a:r>
          <a:r>
            <a: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07</a:t>
          </a:r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%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0.03968</cdr:x>
      <cdr:y>0.26829</cdr:y>
    </cdr:from>
    <cdr:to>
      <cdr:x>0.98413</cdr:x>
      <cdr:y>0.26829</cdr:y>
    </cdr:to>
    <cdr:sp macro="" textlink="">
      <cdr:nvSpPr>
        <cdr:cNvPr id="7" name="Прямая соединительная линия 6"/>
        <cdr:cNvSpPr/>
      </cdr:nvSpPr>
      <cdr:spPr>
        <a:xfrm xmlns:a="http://schemas.openxmlformats.org/drawingml/2006/main">
          <a:off x="357190" y="1571636"/>
          <a:ext cx="8501122" cy="0"/>
        </a:xfrm>
        <a:prstGeom xmlns:a="http://schemas.openxmlformats.org/drawingml/2006/main" prst="line">
          <a:avLst/>
        </a:prstGeom>
        <a:ln xmlns:a="http://schemas.openxmlformats.org/drawingml/2006/main" w="38100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0.032</cdr:x>
      <cdr:y>0.42169</cdr:y>
    </cdr:from>
    <cdr:to>
      <cdr:x>0.984</cdr:x>
      <cdr:y>0.42169</cdr:y>
    </cdr:to>
    <cdr:sp macro="" textlink="">
      <cdr:nvSpPr>
        <cdr:cNvPr id="7" name="Прямая соединительная линия 6"/>
        <cdr:cNvSpPr/>
      </cdr:nvSpPr>
      <cdr:spPr>
        <a:xfrm xmlns:a="http://schemas.openxmlformats.org/drawingml/2006/main">
          <a:off x="285720" y="2500330"/>
          <a:ext cx="8501122" cy="0"/>
        </a:xfrm>
        <a:prstGeom xmlns:a="http://schemas.openxmlformats.org/drawingml/2006/main" prst="line">
          <a:avLst/>
        </a:prstGeom>
        <a:ln xmlns:a="http://schemas.openxmlformats.org/drawingml/2006/main" w="38100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0.064</cdr:x>
      <cdr:y>0.36145</cdr:y>
    </cdr:from>
    <cdr:to>
      <cdr:x>0.264</cdr:x>
      <cdr:y>0.40964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571472" y="2143140"/>
          <a:ext cx="178595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РТ – 2,07 %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0.04065</cdr:x>
      <cdr:y>0.48489</cdr:y>
    </cdr:from>
    <cdr:to>
      <cdr:x>0.98374</cdr:x>
      <cdr:y>0.48489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>
          <a:off x="360041" y="2888928"/>
          <a:ext cx="8352928" cy="0"/>
        </a:xfrm>
        <a:prstGeom xmlns:a="http://schemas.openxmlformats.org/drawingml/2006/main" prst="line">
          <a:avLst/>
        </a:prstGeom>
        <a:ln xmlns:a="http://schemas.openxmlformats.org/drawingml/2006/main" w="3810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0.83667</cdr:x>
      <cdr:y>0.83194</cdr:y>
    </cdr:from>
    <cdr:to>
      <cdr:x>0.91254</cdr:x>
      <cdr:y>0.87917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050280" y="2282190"/>
          <a:ext cx="548640" cy="1295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0.84034</cdr:x>
      <cdr:y>0.78897</cdr:y>
    </cdr:from>
    <cdr:to>
      <cdr:x>0.91727</cdr:x>
      <cdr:y>0.86675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200800" y="3528392"/>
          <a:ext cx="659209" cy="3478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/>
            <a:t>12,5%</a:t>
          </a:r>
        </a:p>
      </cdr:txBody>
    </cdr:sp>
  </cdr:relSizeAnchor>
  <cdr:relSizeAnchor xmlns:cdr="http://schemas.openxmlformats.org/drawingml/2006/chartDrawing">
    <cdr:from>
      <cdr:x>0.84034</cdr:x>
      <cdr:y>0.54916</cdr:y>
    </cdr:from>
    <cdr:to>
      <cdr:x>0.92993</cdr:x>
      <cdr:y>0.63527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200800" y="2455912"/>
          <a:ext cx="767749" cy="3850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/>
            <a:t>14,9 % </a:t>
          </a:r>
        </a:p>
      </cdr:txBody>
    </cdr:sp>
  </cdr:relSizeAnchor>
  <cdr:relSizeAnchor xmlns:cdr="http://schemas.openxmlformats.org/drawingml/2006/chartDrawing">
    <cdr:from>
      <cdr:x>0.84034</cdr:x>
      <cdr:y>0.66016</cdr:y>
    </cdr:from>
    <cdr:to>
      <cdr:x>0.92675</cdr:x>
      <cdr:y>0.73516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200800" y="2952328"/>
          <a:ext cx="740443" cy="3354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/>
            <a:t>12,0 %</a:t>
          </a:r>
        </a:p>
      </cdr:txBody>
    </cdr:sp>
  </cdr:relSizeAnchor>
  <cdr:relSizeAnchor xmlns:cdr="http://schemas.openxmlformats.org/drawingml/2006/chartDrawing">
    <cdr:from>
      <cdr:x>0.83193</cdr:x>
      <cdr:y>0.06611</cdr:y>
    </cdr:from>
    <cdr:to>
      <cdr:x>0.92993</cdr:x>
      <cdr:y>0.15222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7128792" y="295672"/>
          <a:ext cx="839757" cy="3850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smtClean="0"/>
            <a:t>10,7 </a:t>
          </a:r>
          <a:r>
            <a:rPr lang="ru-RU" sz="1400" dirty="0"/>
            <a:t>% </a:t>
          </a:r>
        </a:p>
      </cdr:txBody>
    </cdr:sp>
  </cdr:relSizeAnchor>
  <cdr:relSizeAnchor xmlns:cdr="http://schemas.openxmlformats.org/drawingml/2006/chartDrawing">
    <cdr:from>
      <cdr:x>0.84034</cdr:x>
      <cdr:y>0.17882</cdr:y>
    </cdr:from>
    <cdr:to>
      <cdr:x>0.93834</cdr:x>
      <cdr:y>0.26493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7200800" y="799728"/>
          <a:ext cx="839757" cy="3850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/>
            <a:t>7</a:t>
          </a:r>
          <a:r>
            <a:rPr lang="ru-RU" sz="1400" dirty="0" smtClean="0"/>
            <a:t>,4 </a:t>
          </a:r>
          <a:r>
            <a:rPr lang="ru-RU" sz="1400" dirty="0"/>
            <a:t>% </a:t>
          </a:r>
        </a:p>
      </cdr:txBody>
    </cdr:sp>
  </cdr:relSizeAnchor>
  <cdr:relSizeAnchor xmlns:cdr="http://schemas.openxmlformats.org/drawingml/2006/chartDrawing">
    <cdr:from>
      <cdr:x>0.84034</cdr:x>
      <cdr:y>0.30764</cdr:y>
    </cdr:from>
    <cdr:to>
      <cdr:x>0.93849</cdr:x>
      <cdr:y>0.38846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7200800" y="1375792"/>
          <a:ext cx="841062" cy="3614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smtClean="0"/>
            <a:t>14,4 </a:t>
          </a:r>
          <a:r>
            <a:rPr lang="ru-RU" sz="1400" dirty="0"/>
            <a:t>% </a:t>
          </a:r>
        </a:p>
      </cdr:txBody>
    </cdr:sp>
  </cdr:relSizeAnchor>
  <cdr:relSizeAnchor xmlns:cdr="http://schemas.openxmlformats.org/drawingml/2006/chartDrawing">
    <cdr:from>
      <cdr:x>0.84034</cdr:x>
      <cdr:y>0.43645</cdr:y>
    </cdr:from>
    <cdr:to>
      <cdr:x>0.93834</cdr:x>
      <cdr:y>0.52256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7200800" y="1951856"/>
          <a:ext cx="839757" cy="3850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/>
            <a:t>8</a:t>
          </a:r>
          <a:r>
            <a:rPr lang="ru-RU" sz="1400" dirty="0" smtClean="0"/>
            <a:t>,9 </a:t>
          </a:r>
          <a:r>
            <a:rPr lang="ru-RU" sz="1400" dirty="0"/>
            <a:t>% 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48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48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AFA77D-D3B5-4DDE-8DFA-42EF3738DACB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99934"/>
            <a:ext cx="2889938" cy="49482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7607" y="9399934"/>
            <a:ext cx="2889938" cy="49482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654469-1773-49F3-B7CE-FE52340A5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901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48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48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5CE2B3-3721-4B44-9C40-3BEB42415B24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62013" y="742950"/>
            <a:ext cx="4945062" cy="3709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00826"/>
            <a:ext cx="5335270" cy="44534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99934"/>
            <a:ext cx="2889938" cy="49482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399934"/>
            <a:ext cx="2889938" cy="49482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0025C-2BE2-41A7-A5DE-BDB8E7E0C8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200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B0D5B4-24B7-45F7-AD17-F9729608A80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3F4DDD-B36A-4769-A8FD-11A0F99620C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2013  году средний</a:t>
            </a:r>
            <a:r>
              <a:rPr lang="ru-RU" baseline="0" dirty="0" smtClean="0"/>
              <a:t> балл ЕГЭ практически по всем предметам (кроме географии и испанского языка) выше результатов 2012 года. Значительное повышение баллов наблюдается по химии (на 14 баллов), английскому языку (на 18,8 баллов), по физике (на 11 баллов).</a:t>
            </a:r>
          </a:p>
          <a:p>
            <a:r>
              <a:rPr lang="ru-RU" baseline="0" dirty="0" smtClean="0"/>
              <a:t>Незначительно (на 0,8 балла) снизился результат по географии и на 21 балл ниже прошлогоднего результата показал 1 участник ЕГЭ по испанскому языку из школы №39 г. Казани.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452B4-E115-42C2-A68B-5D588D57906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364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Доля участников, не преодолевших минимальные пороги, также</a:t>
            </a:r>
            <a:r>
              <a:rPr lang="ru-RU" baseline="0" dirty="0" smtClean="0"/>
              <a:t> уменьшилась. Значительное снижение показали участники ЕГЭ по физике (на4,6 %), по истории (на 2 %), по химии (на 2,8 %). И только по одному предмету –географии – доля не преодолевших порог повысилась на 4,4 %.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452B4-E115-42C2-A68B-5D588D57906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6994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Не смотря на то, что численность </a:t>
            </a:r>
            <a:r>
              <a:rPr lang="ru-RU" baseline="0" dirty="0" smtClean="0"/>
              <a:t>выпускников не получивших аттестат по причине </a:t>
            </a:r>
            <a:r>
              <a:rPr lang="ru-RU" baseline="0" dirty="0" err="1" smtClean="0"/>
              <a:t>несдачи</a:t>
            </a:r>
            <a:r>
              <a:rPr lang="ru-RU" baseline="0" dirty="0" smtClean="0"/>
              <a:t> ЕГЭ ежегодно уменьшается и с 2009 года таких выпускников стало на 1340 человек меньше,  в 2013 году остались без аттестата 112 выпускников дневных школ, что составляет 0,6 %. Вы знаете, что данный показатель является федеральным и не позволяет Республике Татарстан улучшить свои позиции в федеральном рейтинге.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улучшения федерального  показателя мы рекомендовали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уделить особое внимание выявлению выпускников, слабо подготовленных к экзаменам.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 этой целью мы совместно с Приволжским федеральным университетом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провели тренировочные тестирования, результаты направили в муниципальные образования для организации индивидуальной работы.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 рекомендовали закрепить за ними наставников из  числа высокопрофессиональных учителей, специалистов информационно-методических центров, экспертов ЕГЭ. Установить персональную ответственность за качество подготовки к экзаменам учителя, заместителя директора и руководителя образовательного учреждения. В настоящее время нам предстоит сделать глубокий анализ, по какой причине наши выпускники остались без аттестата.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452B4-E115-42C2-A68B-5D588D57906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197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Муниципальный разрез показывает,</a:t>
            </a:r>
            <a:r>
              <a:rPr lang="ru-RU" baseline="0" dirty="0" smtClean="0"/>
              <a:t> что в 2013 году добросовестно проведенная работа в этом направлении позволила выпускникам школ 16 районов успешно сдать ЕГЭ и всем получить аттестаты. В 2012 году таких районов было 13. Среди всех муниципальных образований стабильно хорошо готовят к сдаче ЕГЭ в </a:t>
            </a:r>
            <a:r>
              <a:rPr lang="ru-RU" baseline="0" dirty="0" err="1" smtClean="0"/>
              <a:t>Алькеевском</a:t>
            </a:r>
            <a:r>
              <a:rPr lang="ru-RU" baseline="0" dirty="0" smtClean="0"/>
              <a:t>, </a:t>
            </a:r>
            <a:r>
              <a:rPr lang="ru-RU" baseline="0" dirty="0" err="1" smtClean="0"/>
              <a:t>Бугульминском</a:t>
            </a:r>
            <a:r>
              <a:rPr lang="ru-RU" baseline="0" dirty="0" smtClean="0"/>
              <a:t>, </a:t>
            </a:r>
            <a:r>
              <a:rPr lang="ru-RU" baseline="0" dirty="0" err="1" smtClean="0"/>
              <a:t>Мамадышском</a:t>
            </a:r>
            <a:r>
              <a:rPr lang="ru-RU" baseline="0" dirty="0" smtClean="0"/>
              <a:t>, Новошешминском, Спасском, </a:t>
            </a:r>
            <a:r>
              <a:rPr lang="ru-RU" baseline="0" dirty="0" err="1" smtClean="0"/>
              <a:t>Тюлячинском</a:t>
            </a:r>
            <a:r>
              <a:rPr lang="ru-RU" baseline="0" dirty="0" smtClean="0"/>
              <a:t> и Чистопольском районах.</a:t>
            </a:r>
          </a:p>
          <a:p>
            <a:r>
              <a:rPr lang="ru-RU" baseline="0" dirty="0" smtClean="0"/>
              <a:t>Из «красной» зоны в «зеленую» перешли 8 муниципальных образований: Алексеевский, </a:t>
            </a:r>
            <a:r>
              <a:rPr lang="ru-RU" baseline="0" dirty="0" err="1" smtClean="0"/>
              <a:t>Кайбицкий</a:t>
            </a:r>
            <a:r>
              <a:rPr lang="ru-RU" baseline="0" dirty="0" smtClean="0"/>
              <a:t>, </a:t>
            </a:r>
            <a:r>
              <a:rPr lang="ru-RU" baseline="0" dirty="0" err="1" smtClean="0"/>
              <a:t>Камскоустьинский</a:t>
            </a:r>
            <a:r>
              <a:rPr lang="ru-RU" baseline="0" dirty="0" smtClean="0"/>
              <a:t>, </a:t>
            </a:r>
            <a:r>
              <a:rPr lang="ru-RU" baseline="0" dirty="0" err="1" smtClean="0"/>
              <a:t>Мензелинский</a:t>
            </a:r>
            <a:r>
              <a:rPr lang="ru-RU" baseline="0" dirty="0" smtClean="0"/>
              <a:t>, Сабинский, </a:t>
            </a:r>
            <a:r>
              <a:rPr lang="ru-RU" baseline="0" dirty="0" err="1" smtClean="0"/>
              <a:t>Тетюшский</a:t>
            </a:r>
            <a:r>
              <a:rPr lang="ru-RU" baseline="0" dirty="0" smtClean="0"/>
              <a:t> </a:t>
            </a:r>
            <a:r>
              <a:rPr lang="ru-RU" baseline="0" dirty="0" err="1" smtClean="0"/>
              <a:t>Тукаевский</a:t>
            </a:r>
            <a:r>
              <a:rPr lang="ru-RU" baseline="0" dirty="0" smtClean="0"/>
              <a:t> и </a:t>
            </a:r>
            <a:r>
              <a:rPr lang="ru-RU" baseline="0" dirty="0" err="1" smtClean="0"/>
              <a:t>Черемшанский</a:t>
            </a:r>
            <a:r>
              <a:rPr lang="ru-RU" baseline="0" dirty="0" smtClean="0"/>
              <a:t> районы.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 Ухудшили результаты по данному критерию (перешли из «зеленой» зоны в «красную») </a:t>
            </a:r>
            <a:r>
              <a:rPr lang="ru-RU" baseline="0" dirty="0" err="1" smtClean="0"/>
              <a:t>Атнинский</a:t>
            </a:r>
            <a:r>
              <a:rPr lang="ru-RU" baseline="0" dirty="0" smtClean="0"/>
              <a:t>, </a:t>
            </a:r>
            <a:r>
              <a:rPr lang="ru-RU" baseline="0" dirty="0" err="1" smtClean="0"/>
              <a:t>Дрожжановский</a:t>
            </a:r>
            <a:r>
              <a:rPr lang="ru-RU" baseline="0" dirty="0" smtClean="0"/>
              <a:t>, Нурлатский, </a:t>
            </a:r>
            <a:r>
              <a:rPr lang="ru-RU" baseline="0" dirty="0" err="1" smtClean="0"/>
              <a:t>Сармановский</a:t>
            </a:r>
            <a:r>
              <a:rPr lang="ru-RU" baseline="0" dirty="0" smtClean="0"/>
              <a:t>, </a:t>
            </a:r>
            <a:r>
              <a:rPr lang="ru-RU" baseline="0" dirty="0" err="1" smtClean="0"/>
              <a:t>Аксубаевский</a:t>
            </a:r>
            <a:r>
              <a:rPr lang="ru-RU" baseline="0" dirty="0" smtClean="0"/>
              <a:t> районы.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452B4-E115-42C2-A68B-5D588D57906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2990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И в 2012 , и в 2013 году не могут дать минимальный уровень освоения образовательного стандарта по математике и русскому языку для получения аттестата  в лицее </a:t>
            </a:r>
            <a:r>
              <a:rPr lang="ru-RU" baseline="0" dirty="0" err="1" smtClean="0"/>
              <a:t>им.Карпова</a:t>
            </a:r>
            <a:r>
              <a:rPr lang="ru-RU" baseline="0" dirty="0" smtClean="0"/>
              <a:t> (</a:t>
            </a:r>
            <a:r>
              <a:rPr lang="ru-RU" baseline="0" dirty="0" err="1" smtClean="0"/>
              <a:t>Зеленодльский</a:t>
            </a:r>
            <a:r>
              <a:rPr lang="ru-RU" baseline="0" dirty="0" smtClean="0"/>
              <a:t> район), в гимназия №1Агрызскогорайона, в школе №31 и лицее-интернате №84 </a:t>
            </a:r>
            <a:r>
              <a:rPr lang="ru-RU" baseline="0" dirty="0" err="1" smtClean="0"/>
              <a:t>им.Гали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Акыша</a:t>
            </a:r>
            <a:r>
              <a:rPr lang="ru-RU" baseline="0" dirty="0" smtClean="0"/>
              <a:t> г. Набережные Челны , в школах №№ 55 и 120 </a:t>
            </a:r>
            <a:r>
              <a:rPr lang="ru-RU" baseline="0" dirty="0" err="1" smtClean="0"/>
              <a:t>г.Казани</a:t>
            </a:r>
            <a:r>
              <a:rPr lang="ru-RU" baseline="0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452B4-E115-42C2-A68B-5D588D579063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298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7F510-FB9E-40CA-90A2-6B00EDE14202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C6416-0412-4698-82BB-11328A6DC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564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7F510-FB9E-40CA-90A2-6B00EDE14202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C6416-0412-4698-82BB-11328A6DC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795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7F510-FB9E-40CA-90A2-6B00EDE14202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C6416-0412-4698-82BB-11328A6DC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117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7F510-FB9E-40CA-90A2-6B00EDE14202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C6416-0412-4698-82BB-11328A6DC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870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7F510-FB9E-40CA-90A2-6B00EDE14202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C6416-0412-4698-82BB-11328A6DC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055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7F510-FB9E-40CA-90A2-6B00EDE14202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C6416-0412-4698-82BB-11328A6DC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376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7F510-FB9E-40CA-90A2-6B00EDE14202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C6416-0412-4698-82BB-11328A6DC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882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7F510-FB9E-40CA-90A2-6B00EDE14202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C6416-0412-4698-82BB-11328A6DC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586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7F510-FB9E-40CA-90A2-6B00EDE14202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C6416-0412-4698-82BB-11328A6DC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09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7F510-FB9E-40CA-90A2-6B00EDE14202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C6416-0412-4698-82BB-11328A6DC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21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7F510-FB9E-40CA-90A2-6B00EDE14202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C6416-0412-4698-82BB-11328A6DC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24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7F510-FB9E-40CA-90A2-6B00EDE14202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C6416-0412-4698-82BB-11328A6DC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238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340768"/>
            <a:ext cx="8136904" cy="280831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B0F0"/>
                </a:solidFill>
              </a:rPr>
              <a:t>Итоги государственной (итоговой) аттестации выпускников 9 и </a:t>
            </a:r>
            <a:r>
              <a:rPr lang="ru-RU" b="1" dirty="0" smtClean="0">
                <a:solidFill>
                  <a:srgbClr val="00B0F0"/>
                </a:solidFill>
              </a:rPr>
              <a:t>11 классов </a:t>
            </a:r>
            <a:r>
              <a:rPr lang="ru-RU" b="1" dirty="0">
                <a:solidFill>
                  <a:srgbClr val="00B0F0"/>
                </a:solidFill>
              </a:rPr>
              <a:t>в 2013 году </a:t>
            </a:r>
            <a:r>
              <a:rPr lang="ru-RU" b="1" dirty="0" smtClean="0">
                <a:solidFill>
                  <a:srgbClr val="00B0F0"/>
                </a:solidFill>
              </a:rPr>
              <a:t/>
            </a:r>
            <a:br>
              <a:rPr lang="ru-RU" b="1" dirty="0" smtClean="0">
                <a:solidFill>
                  <a:srgbClr val="00B0F0"/>
                </a:solidFill>
              </a:rPr>
            </a:br>
            <a:r>
              <a:rPr lang="ru-RU" b="1" dirty="0" smtClean="0">
                <a:solidFill>
                  <a:srgbClr val="00B0F0"/>
                </a:solidFill>
              </a:rPr>
              <a:t>в </a:t>
            </a:r>
            <a:r>
              <a:rPr lang="ru-RU" b="1" dirty="0">
                <a:solidFill>
                  <a:srgbClr val="00B0F0"/>
                </a:solidFill>
              </a:rPr>
              <a:t>Республике Татарстан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725144"/>
            <a:ext cx="4248472" cy="1872208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b="1" dirty="0" smtClean="0">
                <a:solidFill>
                  <a:srgbClr val="002060"/>
                </a:solidFill>
              </a:rPr>
              <a:t>Т.Т</a:t>
            </a:r>
            <a:r>
              <a:rPr lang="ru-RU" b="1" dirty="0">
                <a:solidFill>
                  <a:srgbClr val="002060"/>
                </a:solidFill>
              </a:rPr>
              <a:t>. Федорова, 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l"/>
            <a:r>
              <a:rPr lang="ru-RU" b="1" dirty="0" smtClean="0">
                <a:solidFill>
                  <a:srgbClr val="002060"/>
                </a:solidFill>
              </a:rPr>
              <a:t>начальник </a:t>
            </a:r>
            <a:r>
              <a:rPr lang="ru-RU" b="1" dirty="0">
                <a:solidFill>
                  <a:srgbClr val="002060"/>
                </a:solidFill>
              </a:rPr>
              <a:t>управления общего образования </a:t>
            </a:r>
            <a:r>
              <a:rPr lang="ru-RU" b="1" dirty="0" smtClean="0">
                <a:solidFill>
                  <a:srgbClr val="002060"/>
                </a:solidFill>
              </a:rPr>
              <a:t>Министерства образования и науки Республики Татарстан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569913" y="404813"/>
            <a:ext cx="8135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>
                <a:solidFill>
                  <a:srgbClr val="002060"/>
                </a:solidFill>
                <a:latin typeface="+mn-lt"/>
              </a:rPr>
              <a:t>Средняя отметка </a:t>
            </a:r>
            <a:r>
              <a:rPr lang="ru-RU" sz="2800" b="1" dirty="0">
                <a:latin typeface="+mn-lt"/>
              </a:rPr>
              <a:t>по результатам ГИА-9  в новой форме  </a:t>
            </a:r>
            <a:r>
              <a:rPr lang="ru-RU" sz="2800" b="1" dirty="0" smtClean="0">
                <a:latin typeface="+mn-lt"/>
              </a:rPr>
              <a:t>по </a:t>
            </a:r>
            <a:r>
              <a:rPr lang="ru-RU" sz="2800" b="1" dirty="0">
                <a:latin typeface="+mn-lt"/>
              </a:rPr>
              <a:t>математике </a:t>
            </a: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42844" y="1000108"/>
          <a:ext cx="9001156" cy="58578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572396" y="2071678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РТ – 4,23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715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Box 7"/>
          <p:cNvSpPr txBox="1">
            <a:spLocks noChangeArrowheads="1"/>
          </p:cNvSpPr>
          <p:nvPr/>
        </p:nvSpPr>
        <p:spPr bwMode="auto">
          <a:xfrm>
            <a:off x="468313" y="333375"/>
            <a:ext cx="7991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>
                <a:solidFill>
                  <a:srgbClr val="002060"/>
                </a:solidFill>
                <a:latin typeface="+mn-lt"/>
              </a:rPr>
              <a:t>Доля </a:t>
            </a:r>
            <a:r>
              <a:rPr lang="ru-RU" sz="2800" b="1" dirty="0">
                <a:latin typeface="+mn-lt"/>
              </a:rPr>
              <a:t>выпускников 9 классов, не преодолевших минимальный порог  по математике</a:t>
            </a: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0" y="928670"/>
          <a:ext cx="8929717" cy="5929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3777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500063" y="100013"/>
            <a:ext cx="8229600" cy="6651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b="1" dirty="0" smtClean="0">
                <a:solidFill>
                  <a:srgbClr val="002060"/>
                </a:solidFill>
              </a:rPr>
              <a:t>Результаты ЕГЭ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en-US" sz="2800" b="1" dirty="0" smtClean="0">
                <a:solidFill>
                  <a:srgbClr val="002060"/>
                </a:solidFill>
              </a:rPr>
              <a:t>(</a:t>
            </a:r>
            <a:r>
              <a:rPr lang="ru-RU" sz="2800" b="1" dirty="0" smtClean="0">
                <a:solidFill>
                  <a:srgbClr val="002060"/>
                </a:solidFill>
              </a:rPr>
              <a:t>средний балл по РТ</a:t>
            </a:r>
            <a:r>
              <a:rPr lang="en-US" sz="2800" b="1" dirty="0" smtClean="0">
                <a:solidFill>
                  <a:srgbClr val="002060"/>
                </a:solidFill>
              </a:rPr>
              <a:t>)</a:t>
            </a:r>
            <a:endParaRPr lang="ru-RU" sz="2800" b="1" dirty="0" smtClean="0">
              <a:solidFill>
                <a:srgbClr val="002060"/>
              </a:solidFill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9807893"/>
              </p:ext>
            </p:extLst>
          </p:nvPr>
        </p:nvGraphicFramePr>
        <p:xfrm>
          <a:off x="395288" y="1065217"/>
          <a:ext cx="8497192" cy="5388125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2546914"/>
                <a:gridCol w="1229757"/>
                <a:gridCol w="1150355"/>
                <a:gridCol w="1246219"/>
                <a:gridCol w="1133892"/>
                <a:gridCol w="1190055"/>
              </a:tblGrid>
              <a:tr h="573951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Предмет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Кол-во участников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2012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Кол-во участников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2013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>
                    <a:noFill/>
                  </a:tcPr>
                </a:tc>
              </a:tr>
              <a:tr h="37032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 dirty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Информатика и ИКТ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1194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67,6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1389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71,1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+3,5</a:t>
                      </a:r>
                      <a:endParaRPr lang="ru-RU" sz="1800" b="0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</a:tr>
              <a:tr h="37032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История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2648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53,7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2657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62,5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+8,8</a:t>
                      </a:r>
                      <a:endParaRPr lang="ru-RU" sz="1800" b="0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37032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Русский язык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21970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64,3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20917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67,3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+3,0</a:t>
                      </a:r>
                      <a:endParaRPr lang="ru-RU" sz="1800" b="0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</a:tr>
              <a:tr h="37032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Английский язык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1498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62,3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1462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81,1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+18,8</a:t>
                      </a:r>
                      <a:endParaRPr lang="ru-RU" sz="1800" b="0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37032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Немецкий язык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53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56,1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36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68,6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+12,5</a:t>
                      </a:r>
                      <a:endParaRPr lang="ru-RU" sz="1800" b="0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</a:tr>
              <a:tr h="37032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Биология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3500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56,9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3273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65,7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+8,8</a:t>
                      </a:r>
                      <a:endParaRPr lang="ru-RU" sz="1800" b="0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37032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Обществознание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10842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55,5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10553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61,4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+5,9</a:t>
                      </a:r>
                      <a:endParaRPr lang="ru-RU" sz="1800" b="0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</a:tr>
              <a:tr h="37029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Химия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2617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61,0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2691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75,0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+14,0</a:t>
                      </a:r>
                      <a:endParaRPr lang="ru-RU" sz="1800" b="0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37032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Математика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21598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48,6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20638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56,6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+8,0</a:t>
                      </a:r>
                      <a:endParaRPr lang="ru-RU" sz="1800" b="0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</a:tr>
              <a:tr h="37032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География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360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62,8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339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62,0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</a:rPr>
                        <a:t>-0,8</a:t>
                      </a:r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37032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Литература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1049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56,2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1126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61,8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+5,6</a:t>
                      </a:r>
                      <a:endParaRPr lang="ru-RU" sz="1800" b="0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</a:tr>
              <a:tr h="37032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Физика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6663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47,9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6089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59,0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+11,1</a:t>
                      </a:r>
                      <a:endParaRPr lang="ru-RU" sz="1800" b="0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37032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Французский язык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27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67,4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29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70,8</a:t>
                      </a:r>
                      <a:endParaRPr lang="ru-RU" sz="1800" b="0" i="0" u="none" strike="noStrike" dirty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+3,4</a:t>
                      </a:r>
                      <a:endParaRPr lang="ru-RU" sz="1800" b="0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216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07504" y="-603250"/>
            <a:ext cx="8856984" cy="1871663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rgbClr val="002060"/>
                </a:solidFill>
              </a:rPr>
              <a:t>Доля участников, не достигших минимальных порогов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 в 2012 - 2013 году (получивших «2»)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7188965"/>
              </p:ext>
            </p:extLst>
          </p:nvPr>
        </p:nvGraphicFramePr>
        <p:xfrm>
          <a:off x="250825" y="981071"/>
          <a:ext cx="8713663" cy="4387665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4330461"/>
                <a:gridCol w="2191601"/>
                <a:gridCol w="2191601"/>
              </a:tblGrid>
              <a:tr h="2925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Предмет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9" marR="68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Татарстан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9" marR="68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2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9" marR="68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2013</a:t>
                      </a:r>
                      <a:endParaRPr lang="ru-RU" sz="1600" dirty="0"/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Русский язык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9" marR="68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1,0</a:t>
                      </a:r>
                      <a:endParaRPr lang="ru-RU" sz="1600" b="1" dirty="0"/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50"/>
                          </a:solidFill>
                        </a:rPr>
                        <a:t>0,6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Математика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9" marR="68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4,2</a:t>
                      </a:r>
                      <a:endParaRPr lang="ru-RU" sz="1600" b="1" dirty="0"/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50"/>
                          </a:solidFill>
                        </a:rPr>
                        <a:t>1,9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Литература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9" marR="68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3,6</a:t>
                      </a:r>
                      <a:endParaRPr lang="ru-RU" sz="1600" b="1" dirty="0"/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50"/>
                          </a:solidFill>
                        </a:rPr>
                        <a:t>1,2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Химия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9" marR="68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4,9</a:t>
                      </a:r>
                      <a:endParaRPr lang="ru-RU" sz="1600" b="1" dirty="0"/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50"/>
                          </a:solidFill>
                        </a:rPr>
                        <a:t>2,8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Английский язык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9" marR="68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1,5</a:t>
                      </a:r>
                      <a:endParaRPr lang="ru-RU" sz="1600" b="1" dirty="0"/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50"/>
                          </a:solidFill>
                        </a:rPr>
                        <a:t>0,6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Немецкий язык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9" marR="68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0</a:t>
                      </a:r>
                      <a:endParaRPr lang="ru-RU" sz="1600" b="1" dirty="0"/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50"/>
                          </a:solidFill>
                        </a:rPr>
                        <a:t>0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Французский язык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9" marR="68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0</a:t>
                      </a:r>
                      <a:endParaRPr lang="ru-RU" sz="1600" b="1" dirty="0"/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50"/>
                          </a:solidFill>
                        </a:rPr>
                        <a:t>0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Биология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9" marR="68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4,9</a:t>
                      </a:r>
                      <a:endParaRPr lang="ru-RU" sz="1600" b="1" dirty="0"/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50"/>
                          </a:solidFill>
                        </a:rPr>
                        <a:t>3,4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Информатика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9" marR="68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4,4</a:t>
                      </a:r>
                      <a:endParaRPr lang="ru-RU" sz="1600" b="1" dirty="0"/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50"/>
                          </a:solidFill>
                        </a:rPr>
                        <a:t>2,0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Обществознание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9" marR="68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4,1</a:t>
                      </a:r>
                      <a:endParaRPr lang="ru-RU" sz="1600" b="1" dirty="0"/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50"/>
                          </a:solidFill>
                        </a:rPr>
                        <a:t>2,3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География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9" marR="68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3,6</a:t>
                      </a:r>
                      <a:endParaRPr lang="ru-RU" sz="1600" b="1" dirty="0"/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</a:rPr>
                        <a:t>4,4</a:t>
                      </a:r>
                      <a:endParaRPr lang="ru-RU" sz="16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Физика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9" marR="68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11,3</a:t>
                      </a:r>
                      <a:endParaRPr lang="ru-RU" sz="1600" b="1" dirty="0"/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50"/>
                          </a:solidFill>
                        </a:rPr>
                        <a:t>4,6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История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9" marR="68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8,1</a:t>
                      </a:r>
                      <a:endParaRPr lang="ru-RU" sz="1600" b="1" dirty="0"/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50"/>
                          </a:solidFill>
                        </a:rPr>
                        <a:t>3,0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 marL="68589" marR="6858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680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724" y="548099"/>
            <a:ext cx="8229600" cy="523220"/>
          </a:xfrm>
        </p:spPr>
        <p:txBody>
          <a:bodyPr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/>
                </a:solidFill>
              </a:rPr>
              <a:t>Доля в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ыпускн</a:t>
            </a:r>
            <a:r>
              <a:rPr lang="ru-RU" sz="2800" b="1" dirty="0" smtClean="0">
                <a:solidFill>
                  <a:schemeClr val="tx2"/>
                </a:solidFill>
              </a:rPr>
              <a:t>иков,  </a:t>
            </a:r>
            <a:r>
              <a:rPr lang="ru-RU" sz="2800" b="1" dirty="0">
                <a:solidFill>
                  <a:schemeClr val="tx2"/>
                </a:solidFill>
              </a:rPr>
              <a:t>н</a:t>
            </a:r>
            <a:r>
              <a:rPr lang="ru-RU" sz="2800" b="1" dirty="0" smtClean="0">
                <a:solidFill>
                  <a:schemeClr val="tx2"/>
                </a:solidFill>
              </a:rPr>
              <a:t>е получивших  аттестат</a:t>
            </a:r>
            <a:endParaRPr lang="ru-RU" sz="2800" dirty="0">
              <a:latin typeface="Book Antiqua" pitchFamily="18" charset="0"/>
              <a:ea typeface="+mn-ea"/>
              <a:cs typeface="+mn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668261"/>
              </p:ext>
            </p:extLst>
          </p:nvPr>
        </p:nvGraphicFramePr>
        <p:xfrm>
          <a:off x="395536" y="1700809"/>
          <a:ext cx="8352928" cy="4896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0564"/>
                <a:gridCol w="1845034"/>
                <a:gridCol w="1965397"/>
                <a:gridCol w="2161933"/>
              </a:tblGrid>
              <a:tr h="98656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Год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РФ, %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РТ, %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выпускники дневных школ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0429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2009</a:t>
                      </a:r>
                      <a:endParaRPr lang="ru-RU" sz="2400" dirty="0"/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2,6</a:t>
                      </a:r>
                      <a:endParaRPr lang="ru-RU" sz="2400" dirty="0"/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6,44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1452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0429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2010</a:t>
                      </a:r>
                      <a:endParaRPr lang="ru-RU" sz="2400" dirty="0"/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1,3</a:t>
                      </a:r>
                      <a:endParaRPr lang="ru-RU" sz="2400" dirty="0"/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2,65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633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5279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2011</a:t>
                      </a:r>
                      <a:endParaRPr lang="ru-RU" sz="2400" dirty="0"/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2,5</a:t>
                      </a:r>
                      <a:endParaRPr lang="ru-RU" sz="2400" dirty="0"/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1,22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288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7430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2012</a:t>
                      </a:r>
                      <a:endParaRPr lang="ru-RU" sz="2400" dirty="0"/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2,9</a:t>
                      </a:r>
                      <a:endParaRPr lang="ru-RU" sz="2400" dirty="0"/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1,15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233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7430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2013</a:t>
                      </a:r>
                      <a:endParaRPr lang="ru-RU" sz="2400" dirty="0"/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2,24</a:t>
                      </a:r>
                      <a:endParaRPr lang="ru-RU" sz="2400" dirty="0"/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0,55</a:t>
                      </a:r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</a:rPr>
                        <a:t>110</a:t>
                      </a:r>
                      <a:endParaRPr lang="ru-RU" sz="2400" b="1" dirty="0">
                        <a:solidFill>
                          <a:srgbClr val="00B050"/>
                        </a:solidFill>
                      </a:endParaRPr>
                    </a:p>
                  </a:txBody>
                  <a:tcPr marL="91452" marR="91452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947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</a:rPr>
              <a:t>Доля в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ыпускн</a:t>
            </a:r>
            <a:r>
              <a:rPr lang="ru-RU" sz="2800" b="1" dirty="0" smtClean="0">
                <a:solidFill>
                  <a:schemeClr val="tx2"/>
                </a:solidFill>
              </a:rPr>
              <a:t>иков,  не получивших  аттестат</a:t>
            </a:r>
            <a:endParaRPr lang="ru-RU" sz="2800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6062957"/>
              </p:ext>
            </p:extLst>
          </p:nvPr>
        </p:nvGraphicFramePr>
        <p:xfrm>
          <a:off x="395536" y="980728"/>
          <a:ext cx="8568952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884524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43204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Доля не получивших аттестат в муниципальном </a:t>
            </a:r>
            <a:r>
              <a:rPr lang="ru-RU" sz="3200" b="1" dirty="0" smtClean="0">
                <a:solidFill>
                  <a:srgbClr val="002060"/>
                </a:solidFill>
              </a:rPr>
              <a:t>разрезе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8242861"/>
              </p:ext>
            </p:extLst>
          </p:nvPr>
        </p:nvGraphicFramePr>
        <p:xfrm>
          <a:off x="179511" y="900112"/>
          <a:ext cx="8856985" cy="5957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99592" y="314096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РТ – 0,55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506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Школы повышенного уровня с низким качеством обучения</a:t>
            </a:r>
            <a:endParaRPr lang="ru-RU" sz="2400" b="1" dirty="0">
              <a:solidFill>
                <a:srgbClr val="002060"/>
              </a:solidFill>
              <a:latin typeface="+mn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48014"/>
              </p:ext>
            </p:extLst>
          </p:nvPr>
        </p:nvGraphicFramePr>
        <p:xfrm>
          <a:off x="251521" y="764704"/>
          <a:ext cx="8406753" cy="58110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39"/>
                <a:gridCol w="1872208"/>
                <a:gridCol w="1370946"/>
                <a:gridCol w="1330254"/>
                <a:gridCol w="1736653"/>
                <a:gridCol w="1736653"/>
              </a:tblGrid>
              <a:tr h="379055">
                <a:tc>
                  <a:txBody>
                    <a:bodyPr/>
                    <a:lstStyle/>
                    <a:p>
                      <a:pPr algn="ctr" rtl="0" fontAlgn="ctr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905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№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Количество учреждений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Количество учреждений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9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Русский язык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Математика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Русский язык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Математика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1753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Казань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ru-RU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1753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Набережные Челны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1753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Лаишевский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1753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Р-</a:t>
                      </a:r>
                      <a:r>
                        <a:rPr lang="ru-RU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Слободский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1753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Альметьевский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1753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Кукморский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1753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Пестречинский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1753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Арский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1753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Зеленодольский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1753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Нижнекамский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1753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Агрызский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1753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Ютазинский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1753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Лениногорский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1753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Елабужский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2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07" marR="6010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07" marR="6010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07" marR="6010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31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07" marR="6010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B05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800" b="1" dirty="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07" marR="6010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B05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  <a:endParaRPr lang="ru-RU" sz="1800" b="1" dirty="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07" marR="6010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875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Стобалльные результаты выпускников, награжденных медалью «За особые успехи в учении»</a:t>
            </a:r>
            <a:endParaRPr lang="ru-RU" sz="2400" b="1" dirty="0">
              <a:solidFill>
                <a:srgbClr val="002060"/>
              </a:solidFill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98429"/>
              </p:ext>
            </p:extLst>
          </p:nvPr>
        </p:nvGraphicFramePr>
        <p:xfrm>
          <a:off x="107504" y="1333500"/>
          <a:ext cx="8928991" cy="50478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78698"/>
                <a:gridCol w="1264940"/>
                <a:gridCol w="1301185"/>
                <a:gridCol w="1228056"/>
                <a:gridCol w="1228056"/>
                <a:gridCol w="1228056"/>
              </a:tblGrid>
              <a:tr h="130329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u="none" strike="noStrike" dirty="0" smtClean="0">
                          <a:effectLst/>
                        </a:rPr>
                        <a:t>Муниципальные</a:t>
                      </a:r>
                    </a:p>
                    <a:p>
                      <a:pPr algn="ctr" fontAlgn="t"/>
                      <a:r>
                        <a:rPr lang="ru-RU" sz="1600" b="1" u="none" strike="noStrike" dirty="0" smtClean="0">
                          <a:effectLst/>
                        </a:rPr>
                        <a:t> </a:t>
                      </a:r>
                      <a:r>
                        <a:rPr lang="ru-RU" sz="1600" b="1" u="none" strike="noStrike" dirty="0">
                          <a:effectLst/>
                        </a:rPr>
                        <a:t>образования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u="none" strike="noStrike" dirty="0">
                          <a:effectLst/>
                        </a:rPr>
                        <a:t>общее кол-во выпускников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u="none" strike="noStrike" dirty="0" smtClean="0">
                          <a:effectLst/>
                        </a:rPr>
                        <a:t>награждены </a:t>
                      </a:r>
                      <a:r>
                        <a:rPr lang="ru-RU" sz="1600" b="1" u="none" strike="noStrike" dirty="0">
                          <a:effectLst/>
                        </a:rPr>
                        <a:t>медалью "За особые успехи в </a:t>
                      </a:r>
                      <a:r>
                        <a:rPr lang="ru-RU" sz="1600" b="1" u="none" strike="noStrike" dirty="0" smtClean="0">
                          <a:effectLst/>
                        </a:rPr>
                        <a:t>учении«, 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u="none" strike="noStrike" dirty="0">
                          <a:effectLst/>
                        </a:rPr>
                        <a:t>число 100-бальных результатов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</a:rPr>
                        <a:t>получили </a:t>
                      </a:r>
                      <a:r>
                        <a:rPr lang="ru-RU" sz="1600" b="1" u="none" strike="noStrike" dirty="0">
                          <a:effectLst/>
                        </a:rPr>
                        <a:t>100-бальные результаты по двум предметам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</a:rPr>
                        <a:t>получили </a:t>
                      </a:r>
                      <a:r>
                        <a:rPr lang="ru-RU" sz="1600" b="1" u="none" strike="noStrike" dirty="0">
                          <a:effectLst/>
                        </a:rPr>
                        <a:t>100-бальные результаты по трем предметам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673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 dirty="0" err="1">
                          <a:effectLst/>
                        </a:rPr>
                        <a:t>Альметьевский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1047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11,7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673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 dirty="0" err="1">
                          <a:effectLst/>
                        </a:rPr>
                        <a:t>Бугульминский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467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18,6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>
                          <a:effectLst/>
                        </a:rPr>
                        <a:t>15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>
                          <a:effectLst/>
                        </a:rPr>
                        <a:t>2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673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>
                          <a:effectLst/>
                        </a:rPr>
                        <a:t>г.Набережные Челны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2215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7,1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48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>
                          <a:effectLst/>
                        </a:rPr>
                        <a:t>8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673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>
                          <a:effectLst/>
                        </a:rPr>
                        <a:t>Кукморский 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>
                          <a:effectLst/>
                        </a:rPr>
                        <a:t>494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9,7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10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>
                          <a:effectLst/>
                        </a:rPr>
                        <a:t>1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673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 dirty="0">
                          <a:effectLst/>
                        </a:rPr>
                        <a:t>Нижнекамский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>
                          <a:effectLst/>
                        </a:rPr>
                        <a:t>1252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>
                          <a:effectLst/>
                        </a:rPr>
                        <a:t>9,7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17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42057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>
                          <a:effectLst/>
                        </a:rPr>
                        <a:t>Вахитовский, Приволжский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>
                          <a:effectLst/>
                        </a:rPr>
                        <a:t>2092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>
                          <a:effectLst/>
                        </a:rPr>
                        <a:t>8,2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>
                          <a:effectLst/>
                        </a:rPr>
                        <a:t>21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42057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>
                          <a:effectLst/>
                        </a:rPr>
                        <a:t>Авиастроительный, Ново-Савиновский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>
                          <a:effectLst/>
                        </a:rPr>
                        <a:t>1473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>
                          <a:effectLst/>
                        </a:rPr>
                        <a:t>10,6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>
                          <a:effectLst/>
                        </a:rPr>
                        <a:t>17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673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 dirty="0" smtClean="0">
                          <a:effectLst/>
                        </a:rPr>
                        <a:t> </a:t>
                      </a:r>
                      <a:r>
                        <a:rPr lang="ru-RU" sz="2000" b="1" u="none" strike="noStrike" dirty="0">
                          <a:effectLst/>
                        </a:rPr>
                        <a:t>РТ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20044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11,1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216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21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5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Муниципальные образования, в которых медалисты набрали менее 30 баллов</a:t>
            </a:r>
            <a:endParaRPr lang="ru-RU" sz="2400" b="1" dirty="0">
              <a:solidFill>
                <a:srgbClr val="002060"/>
              </a:solidFill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310370"/>
              </p:ext>
            </p:extLst>
          </p:nvPr>
        </p:nvGraphicFramePr>
        <p:xfrm>
          <a:off x="251520" y="1124740"/>
          <a:ext cx="8640958" cy="55625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92288"/>
                <a:gridCol w="1224136"/>
                <a:gridCol w="1296144"/>
                <a:gridCol w="1152128"/>
                <a:gridCol w="1368152"/>
                <a:gridCol w="1008110"/>
              </a:tblGrid>
              <a:tr h="158269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effectLst/>
                        </a:rPr>
                        <a:t>Муниципальные образования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effectLst/>
                        </a:rPr>
                        <a:t>общее кол-во выпускников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 smtClean="0">
                          <a:effectLst/>
                        </a:rPr>
                        <a:t>награждены </a:t>
                      </a:r>
                      <a:r>
                        <a:rPr lang="ru-RU" sz="1800" b="1" u="none" strike="noStrike" dirty="0">
                          <a:effectLst/>
                        </a:rPr>
                        <a:t>медалью "За особые успехи в учении"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 smtClean="0">
                          <a:effectLst/>
                        </a:rPr>
                        <a:t>набрали </a:t>
                      </a:r>
                      <a:r>
                        <a:rPr lang="ru-RU" sz="1800" b="1" u="none" strike="noStrike" dirty="0">
                          <a:effectLst/>
                        </a:rPr>
                        <a:t>менее 30 баллов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effectLst/>
                        </a:rPr>
                        <a:t>предмет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effectLst/>
                        </a:rPr>
                        <a:t>кол-во баллов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2497"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2000" b="1" u="none" strike="noStrike" dirty="0" err="1">
                          <a:effectLst/>
                        </a:rPr>
                        <a:t>Альметьевский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2000" b="1" u="none" strike="noStrike" dirty="0">
                          <a:effectLst/>
                        </a:rPr>
                        <a:t>1047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2000" b="1" u="none" strike="noStrike" dirty="0">
                          <a:effectLst/>
                        </a:rPr>
                        <a:t>11,7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2000" b="1" u="none" strike="noStrike" dirty="0">
                          <a:effectLst/>
                        </a:rPr>
                        <a:t>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 dirty="0">
                          <a:effectLst/>
                        </a:rPr>
                        <a:t>математика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24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24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>
                          <a:effectLst/>
                        </a:rPr>
                        <a:t>математика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28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2497"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2000" b="1" u="none" strike="noStrike" dirty="0" err="1">
                          <a:effectLst/>
                        </a:rPr>
                        <a:t>Елабужский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2000" b="1" u="none" strike="noStrike" dirty="0">
                          <a:effectLst/>
                        </a:rPr>
                        <a:t>459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2000" b="1" u="none" strike="noStrike" dirty="0">
                          <a:effectLst/>
                        </a:rPr>
                        <a:t>11,5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2000" b="1" u="none" strike="noStrike">
                          <a:effectLst/>
                        </a:rPr>
                        <a:t>2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>
                          <a:effectLst/>
                        </a:rPr>
                        <a:t>математика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28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24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>
                          <a:effectLst/>
                        </a:rPr>
                        <a:t>физика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30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2497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>
                          <a:effectLst/>
                        </a:rPr>
                        <a:t>Менделеевский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160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15,6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>
                          <a:effectLst/>
                        </a:rPr>
                        <a:t>1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>
                          <a:effectLst/>
                        </a:rPr>
                        <a:t>математика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28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2497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>
                          <a:effectLst/>
                        </a:rPr>
                        <a:t>Нижнекамский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1252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9,7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>
                          <a:effectLst/>
                        </a:rPr>
                        <a:t>математика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28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2497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 dirty="0" err="1">
                          <a:effectLst/>
                        </a:rPr>
                        <a:t>Чистопольский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>
                          <a:effectLst/>
                        </a:rPr>
                        <a:t>386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16,6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>
                          <a:effectLst/>
                        </a:rPr>
                        <a:t>математика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28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>
                          <a:effectLst/>
                        </a:rPr>
                        <a:t>Вахитовский, Приволжский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>
                          <a:effectLst/>
                        </a:rPr>
                        <a:t>2092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>
                          <a:effectLst/>
                        </a:rPr>
                        <a:t>8,2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 dirty="0">
                          <a:effectLst/>
                        </a:rPr>
                        <a:t>математика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24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2497"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2000" b="1" u="none" strike="noStrike">
                          <a:effectLst/>
                        </a:rPr>
                        <a:t>Зеленодольский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2000" b="1" u="none" strike="noStrike">
                          <a:effectLst/>
                        </a:rPr>
                        <a:t>638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2000" b="1" u="none" strike="noStrike">
                          <a:effectLst/>
                        </a:rPr>
                        <a:t>16,3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2000" b="1" u="none" strike="noStrike">
                          <a:effectLst/>
                        </a:rPr>
                        <a:t>2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 dirty="0">
                          <a:effectLst/>
                        </a:rPr>
                        <a:t>математика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28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24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 dirty="0">
                          <a:effectLst/>
                        </a:rPr>
                        <a:t>математика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28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2497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>
                          <a:effectLst/>
                        </a:rPr>
                        <a:t>Сармановский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>
                          <a:effectLst/>
                        </a:rPr>
                        <a:t>234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12,4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>
                          <a:effectLst/>
                        </a:rPr>
                        <a:t>1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>
                          <a:effectLst/>
                        </a:rPr>
                        <a:t>математика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28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036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Заголовок 1"/>
          <p:cNvSpPr txBox="1">
            <a:spLocks/>
          </p:cNvSpPr>
          <p:nvPr/>
        </p:nvSpPr>
        <p:spPr bwMode="auto">
          <a:xfrm>
            <a:off x="436563" y="-27384"/>
            <a:ext cx="8229600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4100" name="TextBox 5"/>
          <p:cNvSpPr txBox="1">
            <a:spLocks noChangeArrowheads="1"/>
          </p:cNvSpPr>
          <p:nvPr/>
        </p:nvSpPr>
        <p:spPr bwMode="auto">
          <a:xfrm>
            <a:off x="514350" y="620688"/>
            <a:ext cx="8306122" cy="53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88900" indent="0" eaLnBrk="1" fontAlgn="base" hangingPunct="1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+mn-lt"/>
              </a:rPr>
              <a:t>Система </a:t>
            </a:r>
            <a:r>
              <a:rPr lang="ru-RU" sz="3200" b="1" dirty="0">
                <a:solidFill>
                  <a:srgbClr val="002060"/>
                </a:solidFill>
                <a:latin typeface="+mn-lt"/>
              </a:rPr>
              <a:t>мониторинга качества образования</a:t>
            </a:r>
          </a:p>
          <a:p>
            <a:pPr marL="719138" indent="0" eaLnBrk="1" fontAlgn="base" hangingPunct="1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/>
            </a:pPr>
            <a:endParaRPr lang="ru-RU" sz="2800" b="1" dirty="0" smtClean="0">
              <a:solidFill>
                <a:srgbClr val="002060"/>
              </a:solidFill>
              <a:latin typeface="+mn-lt"/>
            </a:endParaRPr>
          </a:p>
          <a:p>
            <a:pPr marL="1176338" indent="-457200" algn="just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808038" algn="l"/>
              </a:tabLst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Всероссийские </a:t>
            </a:r>
            <a:r>
              <a:rPr lang="ru-RU" sz="2800" b="1" dirty="0">
                <a:solidFill>
                  <a:srgbClr val="002060"/>
                </a:solidFill>
                <a:latin typeface="+mn-lt"/>
              </a:rPr>
              <a:t>олимпиады школьников</a:t>
            </a:r>
          </a:p>
          <a:p>
            <a:pPr marL="1176338" indent="-457200" algn="just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808038" algn="l"/>
              </a:tabLst>
              <a:defRPr/>
            </a:pPr>
            <a:endParaRPr lang="ru-RU" sz="2800" b="1" dirty="0">
              <a:solidFill>
                <a:srgbClr val="002060"/>
              </a:solidFill>
              <a:latin typeface="+mn-lt"/>
            </a:endParaRPr>
          </a:p>
          <a:p>
            <a:pPr marL="1176338" indent="-457200" algn="just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808038" algn="l"/>
              </a:tabLst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ЕГЭ по итогам 11 классов</a:t>
            </a:r>
          </a:p>
          <a:p>
            <a:pPr marL="1176338" indent="-457200" algn="just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808038" algn="l"/>
              </a:tabLst>
              <a:defRPr/>
            </a:pPr>
            <a:endParaRPr lang="ru-RU" sz="2800" b="1" dirty="0" smtClean="0">
              <a:solidFill>
                <a:srgbClr val="002060"/>
              </a:solidFill>
              <a:latin typeface="+mn-lt"/>
            </a:endParaRPr>
          </a:p>
          <a:p>
            <a:pPr marL="1176338" indent="-457200" algn="just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808038" algn="l"/>
              </a:tabLst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ГИА по итогам 9 классов</a:t>
            </a:r>
            <a:endParaRPr lang="ru-RU" sz="2800" b="1" dirty="0">
              <a:solidFill>
                <a:srgbClr val="002060"/>
              </a:solidFill>
              <a:latin typeface="+mn-lt"/>
            </a:endParaRPr>
          </a:p>
          <a:p>
            <a:pPr marL="1176338" indent="-457200" algn="just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808038" algn="l"/>
              </a:tabLst>
              <a:defRPr/>
            </a:pPr>
            <a:endParaRPr lang="ru-RU" sz="2800" b="1" dirty="0">
              <a:solidFill>
                <a:srgbClr val="002060"/>
              </a:solidFill>
              <a:latin typeface="+mn-lt"/>
            </a:endParaRPr>
          </a:p>
          <a:p>
            <a:pPr marL="1176338" indent="-457200" algn="just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808038" algn="l"/>
              </a:tabLst>
              <a:defRPr/>
            </a:pPr>
            <a:r>
              <a:rPr lang="ru-RU" sz="2800" b="1" dirty="0">
                <a:solidFill>
                  <a:srgbClr val="002060"/>
                </a:solidFill>
                <a:latin typeface="+mn-lt"/>
              </a:rPr>
              <a:t>Мониторинг знаний в 4, 6, 8, 10 </a:t>
            </a: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классах</a:t>
            </a:r>
          </a:p>
          <a:p>
            <a:pPr marL="719138" indent="0" algn="just" eaLnBrk="1" fontAlgn="base" hangingPunct="1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/>
            </a:pPr>
            <a:endParaRPr lang="ru-RU" sz="2800" b="1" dirty="0">
              <a:solidFill>
                <a:srgbClr val="002060"/>
              </a:solidFill>
              <a:latin typeface="+mn-lt"/>
            </a:endParaRPr>
          </a:p>
          <a:p>
            <a:pPr marL="1176338" indent="-457200" algn="just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808038" algn="l"/>
              </a:tabLst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Интернет –тестирования при подготовке к ГИА</a:t>
            </a:r>
            <a:endParaRPr lang="ru-RU" sz="28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E4496-3165-42B4-A1CD-F7811DFBA65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99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Муниципалитеты с максимальным количеством медалистов и долей </a:t>
            </a:r>
            <a:r>
              <a:rPr lang="ru-RU" sz="2800" b="1" dirty="0" err="1" smtClean="0">
                <a:solidFill>
                  <a:srgbClr val="002060"/>
                </a:solidFill>
                <a:latin typeface="+mn-lt"/>
              </a:rPr>
              <a:t>стобалльников</a:t>
            </a: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  </a:t>
            </a:r>
            <a:endParaRPr lang="ru-RU" sz="2800" b="1" dirty="0">
              <a:solidFill>
                <a:srgbClr val="002060"/>
              </a:solidFill>
              <a:latin typeface="+mn-lt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1788328"/>
              </p:ext>
            </p:extLst>
          </p:nvPr>
        </p:nvGraphicFramePr>
        <p:xfrm>
          <a:off x="323528" y="1412776"/>
          <a:ext cx="8568952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4539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Доля медалистов, набравших по всем предметам 70 и менее баллов</a:t>
            </a:r>
            <a:endParaRPr lang="ru-RU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6487447"/>
              </p:ext>
            </p:extLst>
          </p:nvPr>
        </p:nvGraphicFramePr>
        <p:xfrm>
          <a:off x="323528" y="1124744"/>
          <a:ext cx="8568952" cy="5264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133575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Разница величины среднего балла ЕГЭ между ОУ в муниципальных образованиях (математика)</a:t>
            </a:r>
            <a:endParaRPr lang="ru-RU" sz="28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6864200"/>
              </p:ext>
            </p:extLst>
          </p:nvPr>
        </p:nvGraphicFramePr>
        <p:xfrm>
          <a:off x="107504" y="1484784"/>
          <a:ext cx="8928992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8680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Задачи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620688"/>
            <a:ext cx="8640960" cy="6417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400" dirty="0" smtClean="0"/>
              <a:t>Провести </a:t>
            </a:r>
            <a:r>
              <a:rPr lang="ru-RU" sz="2400" dirty="0"/>
              <a:t>анализ результатов ЕГЭ </a:t>
            </a:r>
            <a:r>
              <a:rPr lang="ru-RU" sz="2400" dirty="0" err="1" smtClean="0"/>
              <a:t>поМОО</a:t>
            </a:r>
            <a:r>
              <a:rPr lang="ru-RU" sz="2400" dirty="0" smtClean="0"/>
              <a:t>, </a:t>
            </a:r>
            <a:r>
              <a:rPr lang="ru-RU" sz="2400" dirty="0"/>
              <a:t>в </a:t>
            </a:r>
            <a:r>
              <a:rPr lang="ru-RU" sz="2400" dirty="0" err="1"/>
              <a:t>т.ч</a:t>
            </a:r>
            <a:r>
              <a:rPr lang="ru-RU" sz="2400" dirty="0"/>
              <a:t>. по школам повышенного уровня; </a:t>
            </a:r>
          </a:p>
          <a:p>
            <a:endParaRPr lang="ru-RU" sz="1100" dirty="0"/>
          </a:p>
          <a:p>
            <a:pPr marL="285750" indent="-285750">
              <a:buFontTx/>
              <a:buChar char="-"/>
            </a:pPr>
            <a:r>
              <a:rPr lang="ru-RU" sz="2400" dirty="0" smtClean="0"/>
              <a:t>Организовать </a:t>
            </a:r>
            <a:r>
              <a:rPr lang="ru-RU" sz="2400" dirty="0"/>
              <a:t>методическую работу с педагогами по успешной подготовке к </a:t>
            </a:r>
            <a:r>
              <a:rPr lang="ru-RU" sz="2400" dirty="0" smtClean="0"/>
              <a:t>ЕГЭ; </a:t>
            </a:r>
          </a:p>
          <a:p>
            <a:endParaRPr lang="ru-RU" sz="1100" dirty="0"/>
          </a:p>
          <a:p>
            <a:pPr marL="285750" indent="-285750">
              <a:buFontTx/>
              <a:buChar char="-"/>
            </a:pPr>
            <a:r>
              <a:rPr lang="ru-RU" sz="2400" dirty="0" smtClean="0"/>
              <a:t>Усилить </a:t>
            </a:r>
            <a:r>
              <a:rPr lang="ru-RU" sz="2400" dirty="0"/>
              <a:t>контроль за подготовкой и проведением ЕГЭ</a:t>
            </a:r>
            <a:r>
              <a:rPr lang="ru-RU" sz="2400" dirty="0" smtClean="0"/>
              <a:t>;</a:t>
            </a:r>
          </a:p>
          <a:p>
            <a:endParaRPr lang="ru-RU" sz="2400" dirty="0"/>
          </a:p>
          <a:p>
            <a:pPr marL="285750" indent="-285750">
              <a:buFontTx/>
              <a:buChar char="-"/>
            </a:pPr>
            <a:r>
              <a:rPr lang="ru-RU" sz="2400" dirty="0" smtClean="0"/>
              <a:t>Осуществлять </a:t>
            </a:r>
            <a:r>
              <a:rPr lang="ru-RU" sz="2400" dirty="0"/>
              <a:t>эффективный подбор кадров для организации  ЕГЭ</a:t>
            </a:r>
            <a:r>
              <a:rPr lang="ru-RU" sz="2400" dirty="0" smtClean="0"/>
              <a:t>;</a:t>
            </a:r>
          </a:p>
          <a:p>
            <a:endParaRPr lang="ru-RU" sz="2400" dirty="0"/>
          </a:p>
          <a:p>
            <a:pPr marL="285750" indent="-285750">
              <a:buFontTx/>
              <a:buChar char="-"/>
            </a:pPr>
            <a:r>
              <a:rPr lang="ru-RU" sz="2400" dirty="0" smtClean="0"/>
              <a:t>Усилить </a:t>
            </a:r>
            <a:r>
              <a:rPr lang="ru-RU" sz="2400" dirty="0"/>
              <a:t>работу районных и школьных методических объединений учителей-предметников в части качества подготовки учащихся к государственной (итоговой) аттестации</a:t>
            </a:r>
            <a:r>
              <a:rPr lang="ru-RU" sz="2400" dirty="0" smtClean="0"/>
              <a:t>;</a:t>
            </a:r>
          </a:p>
          <a:p>
            <a:endParaRPr lang="ru-RU" sz="1100" dirty="0"/>
          </a:p>
          <a:p>
            <a:pPr marL="266700" indent="-266700"/>
            <a:r>
              <a:rPr lang="ru-RU" sz="2000" dirty="0"/>
              <a:t>- </a:t>
            </a:r>
            <a:r>
              <a:rPr lang="ru-RU" sz="2000" dirty="0" smtClean="0"/>
              <a:t>   </a:t>
            </a:r>
            <a:r>
              <a:rPr lang="ru-RU" sz="2400" dirty="0" smtClean="0"/>
              <a:t>Повысить </a:t>
            </a:r>
            <a:r>
              <a:rPr lang="ru-RU" sz="2400" dirty="0"/>
              <a:t>эффективность </a:t>
            </a:r>
            <a:r>
              <a:rPr lang="ru-RU" sz="2400" dirty="0" err="1"/>
              <a:t>внутришкольного</a:t>
            </a:r>
            <a:r>
              <a:rPr lang="ru-RU" sz="2400" dirty="0"/>
              <a:t> и внутрирайонного контроля и руководства.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934955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0957510"/>
              </p:ext>
            </p:extLst>
          </p:nvPr>
        </p:nvGraphicFramePr>
        <p:xfrm>
          <a:off x="251520" y="462558"/>
          <a:ext cx="8640959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95737" y="98906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Математика (мониторинговые исследования)</a:t>
            </a:r>
            <a:endParaRPr lang="ru-RU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7634569"/>
              </p:ext>
            </p:extLst>
          </p:nvPr>
        </p:nvGraphicFramePr>
        <p:xfrm>
          <a:off x="251519" y="3861048"/>
          <a:ext cx="8640960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2051718" y="3429000"/>
            <a:ext cx="5040563" cy="36004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/>
              <a:t>Русский язык (мониторинговые исследования)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0560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+mn-lt"/>
              </a:rPr>
              <a:t>Результаты мониторинговых исследований</a:t>
            </a:r>
            <a:br>
              <a:rPr lang="ru-RU" sz="2800" b="1" dirty="0">
                <a:solidFill>
                  <a:srgbClr val="002060"/>
                </a:solidFill>
                <a:latin typeface="+mn-lt"/>
              </a:rPr>
            </a:br>
            <a:r>
              <a:rPr lang="ru-RU" sz="2800" b="1" dirty="0">
                <a:solidFill>
                  <a:srgbClr val="002060"/>
                </a:solidFill>
                <a:latin typeface="+mn-lt"/>
              </a:rPr>
              <a:t> 4 классов </a:t>
            </a: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по математике </a:t>
            </a:r>
            <a:endParaRPr lang="ru-RU" sz="2800" dirty="0">
              <a:latin typeface="+mn-lt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42844" y="1214422"/>
          <a:ext cx="8786874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2" name="Прямая соединительная линия 11"/>
          <p:cNvCxnSpPr/>
          <p:nvPr/>
        </p:nvCxnSpPr>
        <p:spPr>
          <a:xfrm>
            <a:off x="500034" y="1928802"/>
            <a:ext cx="8215370" cy="714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072330" y="1571612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РТ – 65,8 %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962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Результаты мониторинговых исследований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 4 классов по русскому языку</a:t>
            </a:r>
            <a:endParaRPr lang="ru-RU" sz="2800" b="1" dirty="0">
              <a:solidFill>
                <a:srgbClr val="002060"/>
              </a:solidFill>
              <a:latin typeface="+mn-lt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0" y="1214422"/>
          <a:ext cx="9001156" cy="5643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429520" y="1357298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РТ – 81,5 %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081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7"/>
          <p:cNvSpPr txBox="1">
            <a:spLocks noChangeArrowheads="1"/>
          </p:cNvSpPr>
          <p:nvPr/>
        </p:nvSpPr>
        <p:spPr bwMode="auto">
          <a:xfrm>
            <a:off x="468313" y="333375"/>
            <a:ext cx="79914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>
                <a:solidFill>
                  <a:srgbClr val="002060"/>
                </a:solidFill>
                <a:latin typeface="+mn-lt"/>
              </a:rPr>
              <a:t>Активность участия муниципальных образований в ГИА-9 в новой форме</a:t>
            </a:r>
            <a:endParaRPr lang="ru-RU" sz="2800" b="1" dirty="0">
              <a:latin typeface="+mn-lt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42844" y="1071546"/>
          <a:ext cx="8786874" cy="5786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6817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30907"/>
            <a:ext cx="8001000" cy="990600"/>
          </a:xfrm>
        </p:spPr>
        <p:txBody>
          <a:bodyPr/>
          <a:lstStyle/>
          <a:p>
            <a:pPr marL="0" indent="0" eaLnBrk="1" hangingPunct="1"/>
            <a:r>
              <a:rPr lang="ru-RU" sz="28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Результаты </a:t>
            </a:r>
            <a:r>
              <a:rPr lang="ru-RU" sz="28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ГИА-9 в новой форме 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endParaRPr lang="ru-RU" sz="28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389591"/>
              </p:ext>
            </p:extLst>
          </p:nvPr>
        </p:nvGraphicFramePr>
        <p:xfrm>
          <a:off x="395536" y="836712"/>
          <a:ext cx="8424937" cy="58326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37609"/>
                <a:gridCol w="1305970"/>
                <a:gridCol w="1052873"/>
                <a:gridCol w="1824998"/>
                <a:gridCol w="1803487"/>
              </a:tblGrid>
              <a:tr h="9866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solidFill>
                            <a:srgbClr val="183586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Предмет</a:t>
                      </a:r>
                      <a:endParaRPr lang="ru-RU" sz="2000" b="1" i="0" u="none" strike="noStrike" dirty="0">
                        <a:solidFill>
                          <a:srgbClr val="183586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 smtClean="0">
                          <a:solidFill>
                            <a:srgbClr val="183586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Средняя</a:t>
                      </a:r>
                      <a:r>
                        <a:rPr lang="ru-RU" sz="2000" b="1" u="none" strike="noStrike" baseline="0" dirty="0" smtClean="0">
                          <a:solidFill>
                            <a:srgbClr val="183586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оценка</a:t>
                      </a:r>
                      <a:endParaRPr lang="ru-RU" sz="2000" b="1" i="0" u="none" strike="noStrike" dirty="0">
                        <a:solidFill>
                          <a:srgbClr val="183586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 smtClean="0">
                          <a:solidFill>
                            <a:srgbClr val="183586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Доля</a:t>
                      </a:r>
                      <a:r>
                        <a:rPr lang="ru-RU" sz="2000" b="1" u="none" strike="noStrike" baseline="0" dirty="0" smtClean="0">
                          <a:solidFill>
                            <a:srgbClr val="183586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 </a:t>
                      </a:r>
                      <a:r>
                        <a:rPr lang="ru-RU" sz="2000" b="1" u="none" strike="noStrike" dirty="0" smtClean="0">
                          <a:solidFill>
                            <a:srgbClr val="183586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участников</a:t>
                      </a:r>
                      <a:r>
                        <a:rPr lang="ru-RU" sz="2000" b="1" u="none" strike="noStrike" dirty="0">
                          <a:solidFill>
                            <a:srgbClr val="183586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, не </a:t>
                      </a:r>
                      <a:r>
                        <a:rPr lang="ru-RU" sz="2000" b="1" u="none" strike="noStrike" dirty="0" smtClean="0">
                          <a:solidFill>
                            <a:srgbClr val="183586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преодолевших </a:t>
                      </a:r>
                      <a:r>
                        <a:rPr lang="ru-RU" sz="2000" b="1" u="none" strike="noStrike" dirty="0">
                          <a:solidFill>
                            <a:srgbClr val="183586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минимальный порог</a:t>
                      </a:r>
                      <a:endParaRPr lang="ru-RU" sz="2000" b="1" i="0" u="none" strike="noStrike" dirty="0">
                        <a:solidFill>
                          <a:srgbClr val="183586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3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2012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/>
                        <a:t>2013</a:t>
                      </a:r>
                      <a:endParaRPr lang="ru-RU" sz="2000" b="0" dirty="0"/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2012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/>
                        <a:t>2013</a:t>
                      </a:r>
                      <a:endParaRPr lang="ru-RU" sz="2000" b="0" dirty="0"/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8425">
                <a:tc>
                  <a:txBody>
                    <a:bodyPr/>
                    <a:lstStyle/>
                    <a:p>
                      <a:pPr algn="just" fontAlgn="b"/>
                      <a:r>
                        <a:rPr lang="ru-RU" sz="2000" b="0" u="none" strike="noStrike" dirty="0">
                          <a:effectLst/>
                          <a:latin typeface="+mn-lt"/>
                          <a:cs typeface="Times New Roman" pitchFamily="18" charset="0"/>
                        </a:rPr>
                        <a:t>Русский язык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3,92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FF0000"/>
                          </a:solidFill>
                        </a:rPr>
                        <a:t>3,81</a:t>
                      </a:r>
                      <a:endParaRPr lang="ru-RU" sz="2000" b="0" dirty="0">
                        <a:solidFill>
                          <a:srgbClr val="FF000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3,32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2,07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1107">
                <a:tc>
                  <a:txBody>
                    <a:bodyPr/>
                    <a:lstStyle/>
                    <a:p>
                      <a:pPr algn="just" fontAlgn="b"/>
                      <a:r>
                        <a:rPr lang="ru-RU" sz="2000" b="0" u="none" strike="noStrike" dirty="0">
                          <a:effectLst/>
                          <a:latin typeface="+mn-lt"/>
                          <a:cs typeface="Times New Roman" pitchFamily="18" charset="0"/>
                        </a:rPr>
                        <a:t>Математика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3,57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4,23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11,53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2,07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4323">
                <a:tc>
                  <a:txBody>
                    <a:bodyPr/>
                    <a:lstStyle/>
                    <a:p>
                      <a:pPr algn="just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Обществознание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3,22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4,04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14,75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3,36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4323">
                <a:tc>
                  <a:txBody>
                    <a:bodyPr/>
                    <a:lstStyle/>
                    <a:p>
                      <a:pPr algn="just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История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3,82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4,53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7,20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1,51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4323">
                <a:tc>
                  <a:txBody>
                    <a:bodyPr/>
                    <a:lstStyle/>
                    <a:p>
                      <a:pPr algn="just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Биология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3,32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4,54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10,81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0,74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4323">
                <a:tc>
                  <a:txBody>
                    <a:bodyPr/>
                    <a:lstStyle/>
                    <a:p>
                      <a:pPr algn="just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Физика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4,02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4,46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1,51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0,63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4323">
                <a:tc>
                  <a:txBody>
                    <a:bodyPr/>
                    <a:lstStyle/>
                    <a:p>
                      <a:pPr algn="just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Информатика и ИКТ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3,97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4,48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2,98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0,13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4323">
                <a:tc>
                  <a:txBody>
                    <a:bodyPr/>
                    <a:lstStyle/>
                    <a:p>
                      <a:pPr algn="just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Химия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4,18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4,60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2,81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1,03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4323">
                <a:tc>
                  <a:txBody>
                    <a:bodyPr/>
                    <a:lstStyle/>
                    <a:p>
                      <a:pPr algn="just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География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3,57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4,59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12,04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1,29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4323">
                <a:tc>
                  <a:txBody>
                    <a:bodyPr/>
                    <a:lstStyle/>
                    <a:p>
                      <a:pPr algn="just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Литература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3,22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3,36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18,35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9,75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9182">
                <a:tc>
                  <a:txBody>
                    <a:bodyPr/>
                    <a:lstStyle/>
                    <a:p>
                      <a:pPr algn="just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Английский язык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4,50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4,50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3,26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0,40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9182">
                <a:tc>
                  <a:txBody>
                    <a:bodyPr/>
                    <a:lstStyle/>
                    <a:p>
                      <a:pPr algn="just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Немецкий язык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3,34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4,20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9182">
                <a:tc>
                  <a:txBody>
                    <a:bodyPr/>
                    <a:lstStyle/>
                    <a:p>
                      <a:pPr algn="just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Французский язык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3,93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B050"/>
                          </a:solidFill>
                        </a:rPr>
                        <a:t>4,45</a:t>
                      </a:r>
                      <a:endParaRPr lang="ru-RU" sz="2000" b="0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7621" marR="7621" marT="76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54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7"/>
          <p:cNvSpPr txBox="1">
            <a:spLocks noChangeArrowheads="1"/>
          </p:cNvSpPr>
          <p:nvPr/>
        </p:nvSpPr>
        <p:spPr bwMode="auto">
          <a:xfrm>
            <a:off x="334963" y="620713"/>
            <a:ext cx="8137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>
                <a:latin typeface="+mn-lt"/>
              </a:rPr>
              <a:t>Средняя отметка по результатам ГИА-9 </a:t>
            </a:r>
            <a:r>
              <a:rPr lang="ru-RU" sz="2800" b="1" dirty="0" smtClean="0">
                <a:latin typeface="+mn-lt"/>
              </a:rPr>
              <a:t>в </a:t>
            </a:r>
            <a:r>
              <a:rPr lang="ru-RU" sz="2800" b="1" dirty="0">
                <a:latin typeface="+mn-lt"/>
              </a:rPr>
              <a:t>новой форме </a:t>
            </a:r>
            <a:r>
              <a:rPr lang="ru-RU" sz="2800" b="1" dirty="0" smtClean="0">
                <a:latin typeface="+mn-lt"/>
              </a:rPr>
              <a:t>по </a:t>
            </a:r>
            <a:r>
              <a:rPr lang="ru-RU" sz="2800" b="1" dirty="0">
                <a:latin typeface="+mn-lt"/>
              </a:rPr>
              <a:t>русскому языку 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1142984"/>
          <a:ext cx="9144000" cy="5715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357158" y="2571744"/>
            <a:ext cx="85725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215206" y="2214554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РТ – 3,81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604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7"/>
          <p:cNvSpPr txBox="1">
            <a:spLocks noChangeArrowheads="1"/>
          </p:cNvSpPr>
          <p:nvPr/>
        </p:nvSpPr>
        <p:spPr bwMode="auto">
          <a:xfrm>
            <a:off x="1206500" y="260350"/>
            <a:ext cx="67691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/>
              <a:t>Доля выпускников 9 классов, не преодолевших минимальный порог  по русскому языку</a:t>
            </a:r>
            <a:endParaRPr lang="ru-RU" sz="2800" b="1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42844" y="1071546"/>
          <a:ext cx="8786874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6418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1351</Words>
  <Application>Microsoft Office PowerPoint</Application>
  <PresentationFormat>Экран (4:3)</PresentationFormat>
  <Paragraphs>538</Paragraphs>
  <Slides>23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Итоги государственной (итоговой) аттестации выпускников 9 и 11 классов в 2013 году  в Республике Татарстан</vt:lpstr>
      <vt:lpstr>Презентация PowerPoint</vt:lpstr>
      <vt:lpstr>Презентация PowerPoint</vt:lpstr>
      <vt:lpstr>Результаты мониторинговых исследований  4 классов по математике </vt:lpstr>
      <vt:lpstr>Результаты мониторинговых исследований  4 классов по русскому языку</vt:lpstr>
      <vt:lpstr>Презентация PowerPoint</vt:lpstr>
      <vt:lpstr>Результаты ГИА-9 в новой форме  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ЕГЭ (средний балл по РТ)</vt:lpstr>
      <vt:lpstr>Доля участников, не достигших минимальных порогов  в 2012 - 2013 году (получивших «2»)</vt:lpstr>
      <vt:lpstr>Доля выпускников,  не получивших  аттестат</vt:lpstr>
      <vt:lpstr>Доля выпускников,  не получивших  аттестат</vt:lpstr>
      <vt:lpstr>Доля не получивших аттестат в муниципальном разрезе</vt:lpstr>
      <vt:lpstr>Школы повышенного уровня с низким качеством обучения</vt:lpstr>
      <vt:lpstr>Стобалльные результаты выпускников, награжденных медалью «За особые успехи в учении»</vt:lpstr>
      <vt:lpstr>Муниципальные образования, в которых медалисты набрали менее 30 баллов</vt:lpstr>
      <vt:lpstr>Муниципалитеты с максимальным количеством медалистов и долей стобалльников  </vt:lpstr>
      <vt:lpstr>Доля медалистов, набравших по всем предметам 70 и менее баллов</vt:lpstr>
      <vt:lpstr>Разница величины среднего балла ЕГЭ между ОУ в муниципальных образованиях (математика)</vt:lpstr>
      <vt:lpstr>Задачи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Зиганшина</dc:creator>
  <cp:lastModifiedBy>Comp4</cp:lastModifiedBy>
  <cp:revision>8</cp:revision>
  <cp:lastPrinted>2013-09-25T07:17:25Z</cp:lastPrinted>
  <dcterms:created xsi:type="dcterms:W3CDTF">2013-09-25T06:23:41Z</dcterms:created>
  <dcterms:modified xsi:type="dcterms:W3CDTF">2013-09-26T05:38:17Z</dcterms:modified>
</cp:coreProperties>
</file>